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4" r:id="rId3"/>
    <p:sldId id="271" r:id="rId4"/>
    <p:sldId id="273" r:id="rId5"/>
    <p:sldId id="278" r:id="rId6"/>
    <p:sldId id="279" r:id="rId7"/>
    <p:sldId id="272" r:id="rId8"/>
    <p:sldId id="270" r:id="rId9"/>
    <p:sldId id="269" r:id="rId10"/>
    <p:sldId id="268" r:id="rId11"/>
    <p:sldId id="267" r:id="rId12"/>
    <p:sldId id="280" r:id="rId13"/>
    <p:sldId id="281" r:id="rId14"/>
    <p:sldId id="284" r:id="rId15"/>
    <p:sldId id="282" r:id="rId16"/>
    <p:sldId id="283" r:id="rId17"/>
    <p:sldId id="751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255" autoAdjust="0"/>
  </p:normalViewPr>
  <p:slideViewPr>
    <p:cSldViewPr snapToGrid="0">
      <p:cViewPr varScale="1">
        <p:scale>
          <a:sx n="63" d="100"/>
          <a:sy n="63" d="100"/>
        </p:scale>
        <p:origin x="14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6DFED-76E1-4DB8-B363-2C5279E70F85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A09BE-59EA-4BED-B981-56972295E8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866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5ABE8-3DC3-B740-1723-FF77D243C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19DD5BD-B28B-BF8D-4F79-912EED31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04A9DAC-0458-54AC-B3B0-3B45CBB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1F8D10-8667-E198-7167-0F41683A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A775658-322E-8ED9-14B1-670519A6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9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28368-9255-D3F2-B9DB-6D7CB86F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E4A212F-ACCF-C838-9DFD-50ECCF9C1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5DC7D1-6775-3E04-B98B-0ACBF6A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4CAF67-9B36-BA7C-6F4A-128CDF75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009657-B4FA-4F64-E966-F1414A80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177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08CAAC-D65D-6864-5754-DF2C1DAA7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6D860FC-1FC0-2C77-832F-1FB5832D1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48AE62-6D54-62FF-4096-8E0F62CE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44EEE5-5D9D-B496-03D1-40BACDD3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76D98F-0C3B-668F-3203-01D488B5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6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4044DB-4E7C-F70D-1460-A54284D9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3DCAF5-FEE2-B858-0CAB-1B603424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F95F00-0B77-F02D-613C-7594D2B4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8997D5-A452-5EFE-9BAE-33C1DEF1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AD84DA-9C5E-EED2-D0DE-B94B5C27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2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0EFD1-9100-408B-B66F-7D1C113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6141A5-5042-63C7-8B06-45EF1ED1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DE5E55-6C3F-B586-B0F2-2C167F99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FF71CC-30F4-90C7-65DC-7759A9CF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B12E7F-3A03-547A-DFBF-BEECA68C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5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FE95B0-5B56-701C-6670-A128A729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D5DDCDB-7895-B1B0-AF1C-49158FC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3332783-A6BB-D97D-5121-9A8528DCC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A610B75-3B52-64AF-1895-8E8146DC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6CCC7B-E757-0D65-B900-61AADD72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8015F4F-07A2-C183-DDFB-249BD2AF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89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61E76BE-C95E-CE21-EEA4-D8303134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E2F9FD-B254-08EE-76EF-4FC39C3FE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F27F0A-E056-02D2-7252-46A6EE707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E9B9623-B0B8-03FE-EA27-D64311EB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18ADF4B-6284-D499-158F-6CF2BA1C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44ACEF2-3633-0E0B-05BB-F281DE454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B23DDF2-E44C-54D9-4CB1-3A973E19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8A28C0D-FB36-5BEB-8B0D-A6CEBEA1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4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E6301A-8BC8-9213-9D40-9CA317E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C105AB8-E4A6-CD1E-2529-E6F1AF8E9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E017-7C50-4A16-9F2D-087083A4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A82830D-703B-FF4F-6CCB-1151AC66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6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0C331B7-515F-49D5-D0A0-94F3AB13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0A33C6-AFC2-371C-BEB7-8852FD01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C7BF741-78FE-26F4-6E60-46DFCEEC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21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EB298-21C5-0CB5-313F-8345A2C8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313-5836-5424-BC12-266A1987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317EED-4314-050F-47AF-05F03A0C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A284E7-FBED-10C6-01D1-D614AC49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DEAA14-7653-37ED-541B-9BA55A9F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03811B-9A8B-B2A4-C7C6-18D174FF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6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F86B51-E61D-DA24-81B5-98D94088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C4DDECC-5962-A8D8-67C9-85A4EA72D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5C6A58C-660E-43CC-7B6F-B673A6D7B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015BE3B-C92B-026F-A08E-79DDA63F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5A5F42B-E8D7-684B-BADB-51853CBA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968E4D-CCB3-97F8-3BE1-8EE6B508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8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34F274D-81D8-D40C-C16D-8FD6BF15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90DE3B-899B-FB0C-CBEE-4A9A33E8E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BC4869-EB93-51E9-E81B-6651C7211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8BB83-FC16-3BAB-FBE3-D04D2EC31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ACB540-91BB-774C-0F37-3B7F5E75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38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mentimeter.com/app/presentation/alnpit6q2rqyh8uiwfeorvsusik6eajs/edit?question=tfnvt2j9assb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hyperlink" Target="http://www.menti.com/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mailto:drtalhaucar@gmail.com" TargetMode="External"/><Relationship Id="rId3" Type="http://schemas.openxmlformats.org/officeDocument/2006/relationships/hyperlink" Target="https://www.instagram.com/drtalhaucar/" TargetMode="External"/><Relationship Id="rId7" Type="http://schemas.openxmlformats.org/officeDocument/2006/relationships/image" Target="../media/image37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38.png"/><Relationship Id="rId4" Type="http://schemas.openxmlformats.org/officeDocument/2006/relationships/image" Target="../media/image34.png"/><Relationship Id="rId9" Type="http://schemas.openxmlformats.org/officeDocument/2006/relationships/hyperlink" Target="https://www.linkedin.com/in/drtalhauca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07CD1E-BD6A-05CE-5EF5-45553313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5" y="1122363"/>
            <a:ext cx="11257934" cy="3096069"/>
          </a:xfrm>
        </p:spPr>
        <p:txBody>
          <a:bodyPr>
            <a:noAutofit/>
          </a:bodyPr>
          <a:lstStyle/>
          <a:p>
            <a:br>
              <a:rPr lang="tr-TR" sz="2800" dirty="0"/>
            </a:br>
            <a:r>
              <a:rPr lang="en-US" sz="2800" b="1" dirty="0"/>
              <a:t>Course Orientation, Interactive Expectations Activity and Pre-Training Assessment </a:t>
            </a:r>
            <a:br>
              <a:rPr lang="en-US" sz="2800" dirty="0"/>
            </a:br>
            <a:r>
              <a:rPr lang="tr-TR" sz="2800" dirty="0"/>
              <a:t>	</a:t>
            </a:r>
            <a:br>
              <a:rPr lang="tr-TR" sz="2800" dirty="0"/>
            </a:br>
            <a:br>
              <a:rPr lang="tr-TR" sz="1100" b="1" dirty="0"/>
            </a:br>
            <a:br>
              <a:rPr lang="tr-TR" sz="1100" dirty="0"/>
            </a:br>
            <a:r>
              <a:rPr lang="tr-TR" sz="1100" dirty="0"/>
              <a:t>						</a:t>
            </a:r>
            <a:r>
              <a:rPr lang="tr-TR" sz="2800" dirty="0"/>
              <a:t>          </a:t>
            </a:r>
            <a:r>
              <a:rPr lang="en-US" sz="2000" dirty="0"/>
              <a:t>Dr. Mahmut Talha Uçar, </a:t>
            </a:r>
            <a:r>
              <a:rPr lang="en-US" sz="2000" i="1" dirty="0"/>
              <a:t>Turkish Green Crescent</a:t>
            </a:r>
            <a:endParaRPr lang="tr-TR" sz="11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E490032-5FE4-68AD-276F-00FDD3A8D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675" y="5619616"/>
            <a:ext cx="828040" cy="80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88CD260-A7B5-215B-7844-975AA0C77C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55" y="5565641"/>
            <a:ext cx="904240" cy="85915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A7BE4C-BB3F-D09F-C969-0BACE6A0D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18516" r="12626" b="12617"/>
          <a:stretch/>
        </p:blipFill>
        <p:spPr bwMode="auto">
          <a:xfrm>
            <a:off x="5529600" y="5620251"/>
            <a:ext cx="806450" cy="750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7B494F5-764D-4352-A85E-1163B416B3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 b="36699"/>
          <a:stretch/>
        </p:blipFill>
        <p:spPr bwMode="auto">
          <a:xfrm>
            <a:off x="3871615" y="5852026"/>
            <a:ext cx="1459865" cy="4203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2" descr="C:\Users\adhifallah\AppData\Local\Microsoft\Windows\INetCache\Content.MSO\1D643C12.tmp">
            <a:extLst>
              <a:ext uri="{FF2B5EF4-FFF2-40B4-BE49-F238E27FC236}">
                <a16:creationId xmlns:a16="http://schemas.microsoft.com/office/drawing/2014/main" id="{75A8DC7A-521A-7CF9-AC81-F44D09BD70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25814" r="7325" b="27756"/>
          <a:stretch/>
        </p:blipFill>
        <p:spPr bwMode="auto">
          <a:xfrm>
            <a:off x="6696730" y="5708516"/>
            <a:ext cx="1477010" cy="607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12D3C25-C749-F69B-E89D-3E82881D6744}"/>
              </a:ext>
            </a:extLst>
          </p:cNvPr>
          <p:cNvSpPr txBox="1"/>
          <p:nvPr/>
        </p:nvSpPr>
        <p:spPr>
          <a:xfrm>
            <a:off x="-1" y="4904947"/>
            <a:ext cx="12300155" cy="132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Training Course on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“</a:t>
            </a:r>
            <a:r>
              <a:rPr lang="tr-TR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The Price of Addiction: Health Risks and Economic Losses of Tobacco”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Tobacco Free OIC Capacity Building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Programme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(TF-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CaB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 </a:t>
            </a:r>
            <a:endParaRPr lang="tr-TR" sz="14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15-16 </a:t>
            </a:r>
            <a:r>
              <a:rPr lang="tr-TR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July</a:t>
            </a: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2026									Amman - Jordan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65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E3333BBF-B090-B008-1C08-1C87A5141A70}"/>
              </a:ext>
            </a:extLst>
          </p:cNvPr>
          <p:cNvSpPr txBox="1"/>
          <p:nvPr/>
        </p:nvSpPr>
        <p:spPr>
          <a:xfrm>
            <a:off x="1231392" y="1415671"/>
            <a:ext cx="525475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dirty="0"/>
              <a:t>🏭 </a:t>
            </a:r>
            <a:r>
              <a:rPr lang="tr-TR" sz="2400" b="1" dirty="0"/>
              <a:t>3. </a:t>
            </a:r>
            <a:r>
              <a:rPr lang="tr-TR" sz="2400" b="1" dirty="0" err="1"/>
              <a:t>Tobacco</a:t>
            </a:r>
            <a:r>
              <a:rPr lang="tr-TR" sz="2400" b="1" dirty="0"/>
              <a:t> </a:t>
            </a:r>
            <a:r>
              <a:rPr lang="tr-TR" sz="2400" b="1" dirty="0" err="1"/>
              <a:t>Industry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Industry</a:t>
            </a:r>
            <a:r>
              <a:rPr lang="tr-TR" sz="2400" dirty="0"/>
              <a:t> </a:t>
            </a:r>
            <a:r>
              <a:rPr lang="tr-TR" sz="2400" dirty="0" err="1"/>
              <a:t>strategies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Commercial </a:t>
            </a:r>
            <a:r>
              <a:rPr lang="tr-TR" sz="2400" dirty="0" err="1"/>
              <a:t>determinants</a:t>
            </a:r>
            <a:r>
              <a:rPr lang="tr-TR" sz="2400" dirty="0"/>
              <a:t> of </a:t>
            </a:r>
            <a:r>
              <a:rPr lang="tr-TR" sz="2400" dirty="0" err="1"/>
              <a:t>health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Marketing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New </a:t>
            </a:r>
            <a:r>
              <a:rPr lang="tr-TR" sz="2400" dirty="0" err="1"/>
              <a:t>products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  <a:p>
            <a:pPr>
              <a:buNone/>
            </a:pPr>
            <a:r>
              <a:rPr lang="tr-TR" sz="2400" dirty="0"/>
              <a:t>🏥 </a:t>
            </a:r>
            <a:r>
              <a:rPr lang="tr-TR" sz="2400" b="1" dirty="0"/>
              <a:t>4. </a:t>
            </a:r>
            <a:r>
              <a:rPr lang="tr-TR" sz="2400" b="1" dirty="0" err="1"/>
              <a:t>Smoking</a:t>
            </a:r>
            <a:r>
              <a:rPr lang="tr-TR" sz="2400" b="1" dirty="0"/>
              <a:t> </a:t>
            </a:r>
            <a:r>
              <a:rPr lang="tr-TR" sz="2400" b="1" dirty="0" err="1"/>
              <a:t>Cessation</a:t>
            </a:r>
            <a:r>
              <a:rPr lang="tr-TR" sz="2400" b="1" dirty="0"/>
              <a:t> Services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Organising</a:t>
            </a:r>
            <a:r>
              <a:rPr lang="tr-TR" sz="2400" dirty="0"/>
              <a:t> </a:t>
            </a:r>
            <a:r>
              <a:rPr lang="tr-TR" sz="2400" dirty="0" err="1"/>
              <a:t>cessation</a:t>
            </a:r>
            <a:r>
              <a:rPr lang="tr-TR" sz="2400" dirty="0"/>
              <a:t> </a:t>
            </a:r>
            <a:r>
              <a:rPr lang="tr-TR" sz="2400" dirty="0" err="1"/>
              <a:t>clinics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Role of </a:t>
            </a:r>
            <a:r>
              <a:rPr lang="tr-TR" sz="2400" dirty="0" err="1"/>
              <a:t>healthcare</a:t>
            </a:r>
            <a:r>
              <a:rPr lang="tr-TR" sz="2400" dirty="0"/>
              <a:t> </a:t>
            </a:r>
            <a:r>
              <a:rPr lang="tr-TR" sz="2400" dirty="0" err="1"/>
              <a:t>professionals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</p:txBody>
      </p:sp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BA67E3E3-05E7-25DA-BBB0-3C449F0CD4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639402"/>
              </p:ext>
            </p:extLst>
          </p:nvPr>
        </p:nvGraphicFramePr>
        <p:xfrm>
          <a:off x="6663431" y="397160"/>
          <a:ext cx="4297177" cy="274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3010161" imgH="2240474" progId="">
                  <p:embed/>
                </p:oleObj>
              </mc:Choice>
              <mc:Fallback>
                <p:oleObj name="Photo Editor Photo" r:id="rId2" imgW="3010161" imgH="2240474" progId="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3431" y="397160"/>
                        <a:ext cx="4297177" cy="2748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7">
            <a:extLst>
              <a:ext uri="{FF2B5EF4-FFF2-40B4-BE49-F238E27FC236}">
                <a16:creationId xmlns:a16="http://schemas.microsoft.com/office/drawing/2014/main" id="{F46B4F84-0007-AFC8-5611-3261F6642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13645"/>
            <a:ext cx="4712911" cy="2646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250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DD71205B-DEEA-CF00-F287-373FD0159327}"/>
              </a:ext>
            </a:extLst>
          </p:cNvPr>
          <p:cNvSpPr txBox="1"/>
          <p:nvPr/>
        </p:nvSpPr>
        <p:spPr>
          <a:xfrm>
            <a:off x="1048512" y="1216212"/>
            <a:ext cx="60960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dirty="0"/>
              <a:t>💊 </a:t>
            </a:r>
            <a:r>
              <a:rPr lang="tr-TR" sz="2400" b="1" dirty="0"/>
              <a:t>5. </a:t>
            </a:r>
            <a:r>
              <a:rPr lang="tr-TR" sz="2400" b="1" dirty="0" err="1"/>
              <a:t>Pharmacological</a:t>
            </a:r>
            <a:r>
              <a:rPr lang="tr-TR" sz="2400" b="1" dirty="0"/>
              <a:t> </a:t>
            </a:r>
            <a:r>
              <a:rPr lang="tr-TR" sz="2400" b="1" dirty="0" err="1"/>
              <a:t>Treatment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NRT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Cytisine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Varenicline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Bupropion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  <a:p>
            <a:pPr>
              <a:buNone/>
            </a:pPr>
            <a:r>
              <a:rPr lang="tr-TR" sz="2400" dirty="0"/>
              <a:t>🗣️ </a:t>
            </a:r>
            <a:r>
              <a:rPr lang="tr-TR" sz="2400" b="1" dirty="0"/>
              <a:t>6. </a:t>
            </a:r>
            <a:r>
              <a:rPr lang="tr-TR" sz="2400" b="1" dirty="0" err="1"/>
              <a:t>Behavioural</a:t>
            </a:r>
            <a:r>
              <a:rPr lang="tr-TR" sz="2400" b="1" dirty="0"/>
              <a:t> </a:t>
            </a:r>
            <a:r>
              <a:rPr lang="tr-TR" sz="2400" b="1" dirty="0" err="1"/>
              <a:t>Counselling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Motivational</a:t>
            </a:r>
            <a:r>
              <a:rPr lang="tr-TR" sz="2400" dirty="0"/>
              <a:t> </a:t>
            </a:r>
            <a:r>
              <a:rPr lang="tr-TR" sz="2400" dirty="0" err="1"/>
              <a:t>Interviewing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Cognitive</a:t>
            </a:r>
            <a:r>
              <a:rPr lang="tr-TR" sz="2400" dirty="0"/>
              <a:t> </a:t>
            </a:r>
            <a:r>
              <a:rPr lang="tr-TR" sz="2400" dirty="0" err="1"/>
              <a:t>Behavioural</a:t>
            </a:r>
            <a:r>
              <a:rPr lang="tr-TR" sz="2400" dirty="0"/>
              <a:t> </a:t>
            </a:r>
            <a:r>
              <a:rPr lang="tr-TR" sz="2400" dirty="0" err="1"/>
              <a:t>Therapy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Relapse</a:t>
            </a:r>
            <a:r>
              <a:rPr lang="tr-TR" sz="2400" dirty="0"/>
              <a:t> </a:t>
            </a:r>
            <a:r>
              <a:rPr lang="tr-TR" sz="2400" dirty="0" err="1"/>
              <a:t>Prevention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1B6C468F-FD25-5913-27DA-DE5E877255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89938" y="474316"/>
            <a:ext cx="2945384" cy="2293199"/>
          </a:xfrm>
          <a:noFill/>
        </p:spPr>
      </p:pic>
      <p:pic>
        <p:nvPicPr>
          <p:cNvPr id="8" name="Resim 7" descr="metin, etiket, ambalaj ve etiketleme, mark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C96E6E8-78DC-A4AC-86A2-089FE5EBE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727" y="0"/>
            <a:ext cx="2824545" cy="1918849"/>
          </a:xfrm>
          <a:prstGeom prst="rect">
            <a:avLst/>
          </a:prstGeom>
        </p:spPr>
      </p:pic>
      <p:pic>
        <p:nvPicPr>
          <p:cNvPr id="9" name="Resim 8" descr="metin, ambalaj ve etiketleme, etiket, meneviş mavis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CACD5333-8552-05C0-27D1-2230A62655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322" y="2119221"/>
            <a:ext cx="3054328" cy="1636247"/>
          </a:xfrm>
          <a:prstGeom prst="rect">
            <a:avLst/>
          </a:prstGeom>
        </p:spPr>
      </p:pic>
      <p:pic>
        <p:nvPicPr>
          <p:cNvPr id="11" name="Picture 2" descr="çakmak ile ilgili görsel sonucu">
            <a:extLst>
              <a:ext uri="{FF2B5EF4-FFF2-40B4-BE49-F238E27FC236}">
                <a16:creationId xmlns:a16="http://schemas.microsoft.com/office/drawing/2014/main" id="{8DEF9053-7D94-615A-C01F-C0618CE66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000" y="3240509"/>
            <a:ext cx="1327023" cy="132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ürk kahvesi ile ilgili görsel sonucu">
            <a:extLst>
              <a:ext uri="{FF2B5EF4-FFF2-40B4-BE49-F238E27FC236}">
                <a16:creationId xmlns:a16="http://schemas.microsoft.com/office/drawing/2014/main" id="{FC9E4938-6B99-FC30-705F-86897A1B8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358" y="4946056"/>
            <a:ext cx="3419284" cy="179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kahve ortamı ile ilgili görsel sonucu">
            <a:extLst>
              <a:ext uri="{FF2B5EF4-FFF2-40B4-BE49-F238E27FC236}">
                <a16:creationId xmlns:a16="http://schemas.microsoft.com/office/drawing/2014/main" id="{BD32FEE7-8918-297B-B05F-8DADC441D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611" y="3955840"/>
            <a:ext cx="3513962" cy="263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05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0E678CF5-C6DC-5B98-4C2E-2CA21675005F}"/>
              </a:ext>
            </a:extLst>
          </p:cNvPr>
          <p:cNvSpPr txBox="1"/>
          <p:nvPr/>
        </p:nvSpPr>
        <p:spPr>
          <a:xfrm>
            <a:off x="914400" y="1260592"/>
            <a:ext cx="416966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dirty="0"/>
              <a:t>👨‍👩‍👧 </a:t>
            </a:r>
            <a:r>
              <a:rPr lang="tr-TR" sz="2400" b="1" dirty="0"/>
              <a:t>7. Special </a:t>
            </a:r>
            <a:r>
              <a:rPr lang="tr-TR" sz="2400" b="1" dirty="0" err="1"/>
              <a:t>Populations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Pregnancy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Adolescents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Psychiatric</a:t>
            </a:r>
            <a:r>
              <a:rPr lang="tr-TR" sz="2400" dirty="0"/>
              <a:t> </a:t>
            </a:r>
            <a:r>
              <a:rPr lang="tr-TR" sz="2400" dirty="0" err="1"/>
              <a:t>disorders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Chronic</a:t>
            </a:r>
            <a:r>
              <a:rPr lang="tr-TR" sz="2400" dirty="0"/>
              <a:t> </a:t>
            </a:r>
            <a:r>
              <a:rPr lang="tr-TR" sz="2400" dirty="0" err="1"/>
              <a:t>diseases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  <a:p>
            <a:pPr>
              <a:buNone/>
            </a:pPr>
            <a:r>
              <a:rPr lang="tr-TR" sz="2400" dirty="0"/>
              <a:t>🎥 </a:t>
            </a:r>
            <a:r>
              <a:rPr lang="tr-TR" sz="2400" b="1" dirty="0"/>
              <a:t>8. </a:t>
            </a:r>
            <a:r>
              <a:rPr lang="tr-TR" sz="2400" b="1" dirty="0" err="1"/>
              <a:t>Clinical</a:t>
            </a:r>
            <a:r>
              <a:rPr lang="tr-TR" sz="2400" b="1" dirty="0"/>
              <a:t> </a:t>
            </a:r>
            <a:r>
              <a:rPr lang="tr-TR" sz="2400" b="1" dirty="0" err="1"/>
              <a:t>Demonstration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First </a:t>
            </a:r>
            <a:r>
              <a:rPr lang="tr-TR" sz="2400" dirty="0" err="1"/>
              <a:t>visit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Follow-up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Group</a:t>
            </a:r>
            <a:r>
              <a:rPr lang="tr-TR" sz="2400" dirty="0"/>
              <a:t> </a:t>
            </a:r>
            <a:r>
              <a:rPr lang="tr-TR" sz="2400" dirty="0" err="1"/>
              <a:t>counselling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Real </a:t>
            </a:r>
            <a:r>
              <a:rPr lang="tr-TR" sz="2400" dirty="0" err="1"/>
              <a:t>clinical</a:t>
            </a:r>
            <a:r>
              <a:rPr lang="tr-TR" sz="2400" dirty="0"/>
              <a:t> </a:t>
            </a:r>
            <a:r>
              <a:rPr lang="tr-TR" sz="2400" dirty="0" err="1"/>
              <a:t>videos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EC8346B4-8E34-85F6-B662-C723EBE75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064" y="3709221"/>
            <a:ext cx="5157216" cy="2944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E228FA53-195E-D8C2-E346-ECD068C6B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9922"/>
            <a:ext cx="5120348" cy="3413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4334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466FA76C-10F4-06CF-CC11-A1B26DD2142C}"/>
              </a:ext>
            </a:extLst>
          </p:cNvPr>
          <p:cNvSpPr txBox="1"/>
          <p:nvPr/>
        </p:nvSpPr>
        <p:spPr>
          <a:xfrm>
            <a:off x="975360" y="2132552"/>
            <a:ext cx="41087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dirty="0"/>
              <a:t>🎯 </a:t>
            </a:r>
            <a:r>
              <a:rPr lang="tr-TR" sz="2400" b="1" dirty="0"/>
              <a:t>9. Interactive Learning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Knowledge </a:t>
            </a:r>
            <a:r>
              <a:rPr lang="tr-TR" sz="2400" dirty="0" err="1"/>
              <a:t>assessment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Kahoot</a:t>
            </a:r>
            <a:r>
              <a:rPr lang="tr-TR" sz="2400" dirty="0"/>
              <a:t> Challenge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Discussion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Action </a:t>
            </a:r>
            <a:r>
              <a:rPr lang="tr-TR" sz="2400" dirty="0" err="1"/>
              <a:t>planning</a:t>
            </a:r>
            <a:r>
              <a:rPr lang="tr-TR" sz="2400" dirty="0"/>
              <a:t>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CDF2409-9662-0D3C-BE5D-5FB0A4FE8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768" y="1633728"/>
            <a:ext cx="4844038" cy="269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641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A18EBB2-B337-F561-1BB9-6A918F1D9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856" y="1130681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3200" b="1" dirty="0" err="1"/>
              <a:t>By</a:t>
            </a:r>
            <a:r>
              <a:rPr lang="tr-TR" sz="3200" b="1" dirty="0"/>
              <a:t> </a:t>
            </a:r>
            <a:r>
              <a:rPr lang="tr-TR" sz="3200" b="1" dirty="0" err="1"/>
              <a:t>the</a:t>
            </a:r>
            <a:r>
              <a:rPr lang="tr-TR" sz="3200" b="1" dirty="0"/>
              <a:t> </a:t>
            </a:r>
            <a:r>
              <a:rPr lang="tr-TR" sz="3200" b="1" dirty="0" err="1"/>
              <a:t>End</a:t>
            </a:r>
            <a:r>
              <a:rPr lang="tr-TR" sz="3200" b="1" dirty="0"/>
              <a:t> of </a:t>
            </a:r>
            <a:r>
              <a:rPr lang="tr-TR" sz="3200" b="1" dirty="0" err="1"/>
              <a:t>This</a:t>
            </a:r>
            <a:r>
              <a:rPr lang="tr-TR" sz="3200" b="1" dirty="0"/>
              <a:t> Course</a:t>
            </a:r>
          </a:p>
          <a:p>
            <a:endParaRPr lang="tr-TR" b="1" dirty="0"/>
          </a:p>
          <a:p>
            <a:pPr marL="0" indent="0">
              <a:buNone/>
            </a:pPr>
            <a:r>
              <a:rPr lang="tr-TR" dirty="0" err="1"/>
              <a:t>Participants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be </a:t>
            </a:r>
            <a:r>
              <a:rPr lang="tr-TR" dirty="0" err="1"/>
              <a:t>able</a:t>
            </a:r>
            <a:r>
              <a:rPr lang="tr-TR" dirty="0"/>
              <a:t> </a:t>
            </a:r>
            <a:r>
              <a:rPr lang="tr-TR" dirty="0" err="1"/>
              <a:t>to</a:t>
            </a:r>
            <a:endParaRPr lang="tr-TR" dirty="0"/>
          </a:p>
          <a:p>
            <a:r>
              <a:rPr lang="tr-TR" dirty="0"/>
              <a:t>✔ </a:t>
            </a:r>
            <a:r>
              <a:rPr lang="tr-TR" dirty="0" err="1"/>
              <a:t>Explain</a:t>
            </a:r>
            <a:r>
              <a:rPr lang="tr-TR" dirty="0"/>
              <a:t> </a:t>
            </a:r>
            <a:r>
              <a:rPr lang="tr-TR" dirty="0" err="1"/>
              <a:t>tobacco</a:t>
            </a:r>
            <a:r>
              <a:rPr lang="tr-TR" dirty="0"/>
              <a:t> </a:t>
            </a:r>
            <a:r>
              <a:rPr lang="tr-TR" dirty="0" err="1"/>
              <a:t>dependence</a:t>
            </a:r>
            <a:endParaRPr lang="tr-TR" dirty="0"/>
          </a:p>
          <a:p>
            <a:r>
              <a:rPr lang="tr-TR" dirty="0"/>
              <a:t>✔ Deliver </a:t>
            </a:r>
            <a:r>
              <a:rPr lang="tr-TR" dirty="0" err="1"/>
              <a:t>brief</a:t>
            </a:r>
            <a:r>
              <a:rPr lang="tr-TR" dirty="0"/>
              <a:t> </a:t>
            </a:r>
            <a:r>
              <a:rPr lang="tr-TR" dirty="0" err="1"/>
              <a:t>interventions</a:t>
            </a:r>
            <a:endParaRPr lang="tr-TR" dirty="0"/>
          </a:p>
          <a:p>
            <a:r>
              <a:rPr lang="tr-TR" dirty="0"/>
              <a:t>✔ Select </a:t>
            </a:r>
            <a:r>
              <a:rPr lang="tr-TR" dirty="0" err="1"/>
              <a:t>pharmacotherapy</a:t>
            </a:r>
            <a:endParaRPr lang="tr-TR" dirty="0"/>
          </a:p>
          <a:p>
            <a:r>
              <a:rPr lang="tr-TR" dirty="0"/>
              <a:t>✔ </a:t>
            </a:r>
            <a:r>
              <a:rPr lang="tr-TR" dirty="0" err="1"/>
              <a:t>Apply</a:t>
            </a:r>
            <a:r>
              <a:rPr lang="tr-TR" dirty="0"/>
              <a:t> </a:t>
            </a:r>
            <a:r>
              <a:rPr lang="tr-TR" dirty="0" err="1"/>
              <a:t>behavioural</a:t>
            </a:r>
            <a:r>
              <a:rPr lang="tr-TR" dirty="0"/>
              <a:t> </a:t>
            </a:r>
            <a:r>
              <a:rPr lang="tr-TR" dirty="0" err="1"/>
              <a:t>counselling</a:t>
            </a:r>
            <a:endParaRPr lang="tr-TR" dirty="0"/>
          </a:p>
          <a:p>
            <a:r>
              <a:rPr lang="tr-TR" dirty="0"/>
              <a:t>✔ </a:t>
            </a:r>
            <a:r>
              <a:rPr lang="tr-TR" dirty="0" err="1"/>
              <a:t>Manage</a:t>
            </a:r>
            <a:r>
              <a:rPr lang="tr-TR" dirty="0"/>
              <a:t> </a:t>
            </a:r>
            <a:r>
              <a:rPr lang="tr-TR" dirty="0" err="1"/>
              <a:t>special</a:t>
            </a:r>
            <a:r>
              <a:rPr lang="tr-TR" dirty="0"/>
              <a:t> </a:t>
            </a:r>
            <a:r>
              <a:rPr lang="tr-TR" dirty="0" err="1"/>
              <a:t>populations</a:t>
            </a:r>
            <a:endParaRPr lang="tr-TR" dirty="0"/>
          </a:p>
          <a:p>
            <a:r>
              <a:rPr lang="tr-TR" dirty="0"/>
              <a:t>✔ </a:t>
            </a:r>
            <a:r>
              <a:rPr lang="tr-TR" dirty="0" err="1"/>
              <a:t>Organise</a:t>
            </a:r>
            <a:r>
              <a:rPr lang="tr-TR" dirty="0"/>
              <a:t> </a:t>
            </a:r>
            <a:r>
              <a:rPr lang="tr-TR" dirty="0" err="1"/>
              <a:t>smoking</a:t>
            </a:r>
            <a:r>
              <a:rPr lang="tr-TR" dirty="0"/>
              <a:t> </a:t>
            </a:r>
            <a:r>
              <a:rPr lang="tr-TR" dirty="0" err="1"/>
              <a:t>cessation</a:t>
            </a:r>
            <a:r>
              <a:rPr lang="tr-TR" dirty="0"/>
              <a:t> </a:t>
            </a:r>
            <a:r>
              <a:rPr lang="tr-TR" dirty="0" err="1"/>
              <a:t>services</a:t>
            </a:r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40E1740-6F07-2BB0-0542-51BDA57D5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789176"/>
            <a:ext cx="2663952" cy="26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32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12703572-811A-17CD-20A0-F6737508A524}"/>
              </a:ext>
            </a:extLst>
          </p:cNvPr>
          <p:cNvSpPr txBox="1"/>
          <p:nvPr/>
        </p:nvSpPr>
        <p:spPr>
          <a:xfrm>
            <a:off x="633984" y="406646"/>
            <a:ext cx="34259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 err="1"/>
              <a:t>Pre</a:t>
            </a:r>
            <a:r>
              <a:rPr lang="tr-TR" sz="2400" b="1" dirty="0"/>
              <a:t>-Training </a:t>
            </a:r>
            <a:r>
              <a:rPr lang="tr-TR" sz="2400" b="1" dirty="0" err="1"/>
              <a:t>Assessment</a:t>
            </a:r>
            <a:endParaRPr lang="tr-TR" sz="2400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33BA388F-98F8-804B-2DB9-393B6DCDD6B6}"/>
              </a:ext>
            </a:extLst>
          </p:cNvPr>
          <p:cNvSpPr txBox="1"/>
          <p:nvPr/>
        </p:nvSpPr>
        <p:spPr>
          <a:xfrm>
            <a:off x="3048000" y="568578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 err="1"/>
              <a:t>Please</a:t>
            </a:r>
            <a:r>
              <a:rPr lang="tr-TR" dirty="0"/>
              <a:t> </a:t>
            </a:r>
            <a:r>
              <a:rPr lang="tr-TR" dirty="0" err="1"/>
              <a:t>scan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QR </a:t>
            </a:r>
            <a:r>
              <a:rPr lang="tr-TR" dirty="0" err="1"/>
              <a:t>code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complete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questionnaire</a:t>
            </a:r>
            <a:r>
              <a:rPr lang="tr-TR" dirty="0"/>
              <a:t>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A9291DE-3C35-0EDE-6498-B7DF108F8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792" y="1121664"/>
            <a:ext cx="4614672" cy="461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99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988B4599-C215-6005-0B63-7DEF4B725E3C}"/>
              </a:ext>
            </a:extLst>
          </p:cNvPr>
          <p:cNvSpPr txBox="1"/>
          <p:nvPr/>
        </p:nvSpPr>
        <p:spPr>
          <a:xfrm>
            <a:off x="688848" y="6071539"/>
            <a:ext cx="10814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2"/>
              </a:rPr>
              <a:t>https://www.mentimeter.com/app/presentation/alnpit6q2rqyh8uiwfeorvsusik6eajs/edit?question=tfnvt2j9assb</a:t>
            </a:r>
            <a:r>
              <a:rPr lang="tr-TR" dirty="0"/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A8189E2-E11E-14F9-629D-8B115D9AA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04" y="1230868"/>
            <a:ext cx="4233672" cy="4233672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6E9A8A51-19CE-C869-E492-3D0D2811D5B1}"/>
              </a:ext>
            </a:extLst>
          </p:cNvPr>
          <p:cNvSpPr txBox="1"/>
          <p:nvPr/>
        </p:nvSpPr>
        <p:spPr>
          <a:xfrm>
            <a:off x="591312" y="439203"/>
            <a:ext cx="66873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err="1"/>
              <a:t>Please</a:t>
            </a:r>
            <a:r>
              <a:rPr lang="tr-TR" sz="2000" b="1" dirty="0"/>
              <a:t> </a:t>
            </a:r>
            <a:r>
              <a:rPr lang="tr-TR" sz="2000" b="1" dirty="0" err="1"/>
              <a:t>keep</a:t>
            </a:r>
            <a:r>
              <a:rPr lang="tr-TR" sz="2000" b="1" dirty="0"/>
              <a:t> </a:t>
            </a:r>
            <a:r>
              <a:rPr lang="tr-TR" sz="2000" b="1" dirty="0" err="1"/>
              <a:t>your</a:t>
            </a:r>
            <a:r>
              <a:rPr lang="tr-TR" sz="2000" b="1" dirty="0"/>
              <a:t> </a:t>
            </a:r>
            <a:r>
              <a:rPr lang="tr-TR" sz="2000" b="1" dirty="0" err="1"/>
              <a:t>phone</a:t>
            </a:r>
            <a:r>
              <a:rPr lang="tr-TR" sz="2000" b="1" dirty="0"/>
              <a:t> </a:t>
            </a:r>
            <a:r>
              <a:rPr lang="tr-TR" sz="2000" b="1" dirty="0" err="1"/>
              <a:t>with</a:t>
            </a:r>
            <a:r>
              <a:rPr lang="tr-TR" sz="2000" b="1" dirty="0"/>
              <a:t> </a:t>
            </a:r>
            <a:r>
              <a:rPr lang="tr-TR" sz="2000" b="1" dirty="0" err="1"/>
              <a:t>you</a:t>
            </a:r>
            <a:r>
              <a:rPr lang="tr-TR" sz="2000" b="1" dirty="0"/>
              <a:t> </a:t>
            </a:r>
            <a:r>
              <a:rPr lang="tr-TR" sz="2000" b="1" dirty="0" err="1"/>
              <a:t>throughout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session</a:t>
            </a:r>
            <a:r>
              <a:rPr lang="tr-TR" sz="2000" b="1" dirty="0"/>
              <a:t>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0A1DC70-232E-CD6D-B100-9446D8D8970D}"/>
              </a:ext>
            </a:extLst>
          </p:cNvPr>
          <p:cNvSpPr txBox="1"/>
          <p:nvPr/>
        </p:nvSpPr>
        <p:spPr>
          <a:xfrm>
            <a:off x="6735298" y="2967241"/>
            <a:ext cx="392582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/>
              <a:t>🌐 </a:t>
            </a:r>
            <a:r>
              <a:rPr lang="tr-TR" sz="2800" b="1" dirty="0">
                <a:hlinkClick r:id="rId4"/>
              </a:rPr>
              <a:t>www.menti.com</a:t>
            </a:r>
            <a:endParaRPr lang="tr-TR" sz="2800" b="1" dirty="0"/>
          </a:p>
          <a:p>
            <a:pPr algn="ctr">
              <a:buNone/>
            </a:pPr>
            <a:endParaRPr lang="tr-TR" sz="2800" b="1" dirty="0"/>
          </a:p>
          <a:p>
            <a:pPr algn="ctr">
              <a:buNone/>
            </a:pPr>
            <a:endParaRPr lang="tr-TR" sz="2800" b="1" dirty="0"/>
          </a:p>
          <a:p>
            <a:pPr algn="ctr">
              <a:buNone/>
            </a:pPr>
            <a:r>
              <a:rPr lang="tr-TR" sz="2800" b="1" dirty="0" err="1"/>
              <a:t>Enter</a:t>
            </a:r>
            <a:r>
              <a:rPr lang="tr-TR" sz="2800" b="1" dirty="0"/>
              <a:t> </a:t>
            </a:r>
            <a:r>
              <a:rPr lang="tr-TR" sz="2800" b="1" dirty="0" err="1"/>
              <a:t>code</a:t>
            </a:r>
            <a:r>
              <a:rPr lang="tr-TR" sz="2800" b="1" dirty="0"/>
              <a:t>:</a:t>
            </a:r>
          </a:p>
          <a:p>
            <a:pPr algn="ctr">
              <a:buNone/>
            </a:pPr>
            <a:r>
              <a:rPr lang="tr-TR" sz="2800" b="1" dirty="0"/>
              <a:t>3495 3489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96A0F39B-8BB9-B662-A5DF-D8212BA722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5298" y="1149253"/>
            <a:ext cx="4032594" cy="121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42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1CAC2-381C-F38E-38EA-E7CF3F2FC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7492C78B-A790-04B6-2820-623A1506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1" y="4405301"/>
            <a:ext cx="937985" cy="937985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65DD1B-C308-F014-2F38-678289E4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976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17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3073FA7-265A-377A-B429-7D061474EDA2}"/>
              </a:ext>
            </a:extLst>
          </p:cNvPr>
          <p:cNvSpPr txBox="1"/>
          <p:nvPr/>
        </p:nvSpPr>
        <p:spPr>
          <a:xfrm>
            <a:off x="1161829" y="6072503"/>
            <a:ext cx="50003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3"/>
              </a:rPr>
              <a:t>https://www.instagram.com/drtalhaucar/</a:t>
            </a:r>
            <a:endParaRPr lang="tr-TR" sz="2200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A167560-75DC-AEFE-1C61-9007B8045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08" y="5330230"/>
            <a:ext cx="586869" cy="58686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FCE7F7B-6D48-B68C-3CC9-3DD4D0BF6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" y="6047326"/>
            <a:ext cx="643508" cy="64350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4D77560-6408-E585-7F9A-840CD8496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7" y="5330230"/>
            <a:ext cx="609295" cy="6092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9B086B0-1FDC-2C29-4109-68E81AB5B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24" y="5943827"/>
            <a:ext cx="643507" cy="6435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A69FDDED-8725-1AFC-AEB2-FB886EE10843}"/>
              </a:ext>
            </a:extLst>
          </p:cNvPr>
          <p:cNvSpPr txBox="1"/>
          <p:nvPr/>
        </p:nvSpPr>
        <p:spPr>
          <a:xfrm>
            <a:off x="4641536" y="4654913"/>
            <a:ext cx="366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Stay</a:t>
            </a:r>
            <a:r>
              <a:rPr lang="tr-TR" sz="2400" dirty="0"/>
              <a:t> </a:t>
            </a:r>
            <a:r>
              <a:rPr lang="tr-TR" sz="2400" dirty="0" err="1"/>
              <a:t>Connected</a:t>
            </a:r>
            <a:endParaRPr lang="tr-TR" sz="24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2A3362C-8B81-0B5C-B2BF-6B94D1EAEAB2}"/>
              </a:ext>
            </a:extLst>
          </p:cNvPr>
          <p:cNvSpPr txBox="1"/>
          <p:nvPr/>
        </p:nvSpPr>
        <p:spPr>
          <a:xfrm>
            <a:off x="7457743" y="6025752"/>
            <a:ext cx="3140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8"/>
              </a:rPr>
              <a:t>drtalhaucar@gmail.com</a:t>
            </a:r>
            <a:r>
              <a:rPr lang="tr-TR" sz="2200" dirty="0"/>
              <a:t>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448AFE-0B34-C0E7-3BD5-14A5CCE29D7A}"/>
              </a:ext>
            </a:extLst>
          </p:cNvPr>
          <p:cNvSpPr txBox="1"/>
          <p:nvPr/>
        </p:nvSpPr>
        <p:spPr>
          <a:xfrm>
            <a:off x="1145323" y="5407833"/>
            <a:ext cx="5514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9"/>
              </a:rPr>
              <a:t>https://www.linkedin.com/in/drtalhaucar</a:t>
            </a:r>
            <a:r>
              <a:rPr lang="tr-TR" sz="2200" dirty="0"/>
              <a:t>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87C32ED1-0184-CACA-2FEE-B768D0EA42EF}"/>
              </a:ext>
            </a:extLst>
          </p:cNvPr>
          <p:cNvSpPr txBox="1"/>
          <p:nvPr/>
        </p:nvSpPr>
        <p:spPr>
          <a:xfrm>
            <a:off x="7419980" y="5474020"/>
            <a:ext cx="2394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+90 553 352 96 63  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007EF643-E7B6-DF36-4A53-845C5CC92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3" y="388631"/>
            <a:ext cx="9748047" cy="360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247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EDA7F0E3-1286-66E2-5E28-2689A150C9B5}"/>
              </a:ext>
            </a:extLst>
          </p:cNvPr>
          <p:cNvSpPr txBox="1"/>
          <p:nvPr/>
        </p:nvSpPr>
        <p:spPr>
          <a:xfrm>
            <a:off x="247904" y="5365063"/>
            <a:ext cx="660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/>
              <a:t>Mahmut Talha Uçar, MD, MPH, LL.B.</a:t>
            </a:r>
          </a:p>
          <a:p>
            <a:r>
              <a:rPr lang="tr-TR" dirty="0" err="1"/>
              <a:t>Public</a:t>
            </a:r>
            <a:r>
              <a:rPr lang="tr-TR" dirty="0"/>
              <a:t> </a:t>
            </a:r>
            <a:r>
              <a:rPr lang="tr-TR" dirty="0" err="1"/>
              <a:t>Health</a:t>
            </a:r>
            <a:r>
              <a:rPr lang="tr-TR" dirty="0"/>
              <a:t> </a:t>
            </a:r>
            <a:r>
              <a:rPr lang="tr-TR" dirty="0" err="1"/>
              <a:t>Specialist</a:t>
            </a:r>
            <a:br>
              <a:rPr lang="tr-TR" dirty="0"/>
            </a:br>
            <a:r>
              <a:rPr lang="tr-TR" dirty="0"/>
              <a:t>Tekirdağ Saray </a:t>
            </a:r>
            <a:r>
              <a:rPr lang="tr-TR" dirty="0" err="1"/>
              <a:t>District</a:t>
            </a:r>
            <a:r>
              <a:rPr lang="tr-TR" dirty="0"/>
              <a:t> </a:t>
            </a:r>
            <a:r>
              <a:rPr lang="tr-TR" dirty="0" err="1"/>
              <a:t>Health</a:t>
            </a:r>
            <a:r>
              <a:rPr lang="tr-TR" dirty="0"/>
              <a:t> </a:t>
            </a:r>
            <a:r>
              <a:rPr lang="tr-TR" dirty="0" err="1"/>
              <a:t>Director</a:t>
            </a:r>
            <a:r>
              <a:rPr lang="tr-TR" dirty="0"/>
              <a:t>, </a:t>
            </a:r>
            <a:r>
              <a:rPr lang="tr-TR" dirty="0" err="1"/>
              <a:t>Ministry</a:t>
            </a:r>
            <a:r>
              <a:rPr lang="tr-TR" dirty="0"/>
              <a:t> of </a:t>
            </a:r>
            <a:r>
              <a:rPr lang="tr-TR" dirty="0" err="1"/>
              <a:t>Health</a:t>
            </a:r>
            <a:r>
              <a:rPr lang="tr-TR" dirty="0"/>
              <a:t>, Türkiye</a:t>
            </a:r>
            <a:br>
              <a:rPr lang="tr-TR" dirty="0"/>
            </a:br>
            <a:r>
              <a:rPr lang="tr-TR" dirty="0" err="1"/>
              <a:t>President</a:t>
            </a:r>
            <a:r>
              <a:rPr lang="tr-TR" dirty="0"/>
              <a:t>, Beykoz </a:t>
            </a:r>
            <a:r>
              <a:rPr lang="tr-TR" dirty="0" err="1"/>
              <a:t>Branch</a:t>
            </a:r>
            <a:r>
              <a:rPr lang="tr-TR" dirty="0"/>
              <a:t>, </a:t>
            </a:r>
            <a:r>
              <a:rPr lang="tr-TR" dirty="0" err="1"/>
              <a:t>Turkish</a:t>
            </a:r>
            <a:r>
              <a:rPr lang="tr-TR" dirty="0"/>
              <a:t> </a:t>
            </a:r>
            <a:r>
              <a:rPr lang="tr-TR" dirty="0" err="1"/>
              <a:t>Green</a:t>
            </a:r>
            <a:r>
              <a:rPr lang="tr-TR" dirty="0"/>
              <a:t> </a:t>
            </a:r>
            <a:r>
              <a:rPr lang="tr-TR" dirty="0" err="1"/>
              <a:t>Crescent</a:t>
            </a:r>
            <a:r>
              <a:rPr lang="tr-TR" dirty="0"/>
              <a:t> (YEŞİLAY)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AB171B93-6CC9-444A-D7A5-EECF7868A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" y="292608"/>
            <a:ext cx="6429248" cy="4821936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8BD0C824-3F47-F932-F10C-DED5C39F933E}"/>
              </a:ext>
            </a:extLst>
          </p:cNvPr>
          <p:cNvSpPr txBox="1"/>
          <p:nvPr/>
        </p:nvSpPr>
        <p:spPr>
          <a:xfrm>
            <a:off x="6855968" y="493681"/>
            <a:ext cx="533603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b="1" dirty="0"/>
              <a:t>2010–2016</a:t>
            </a:r>
            <a:br>
              <a:rPr lang="tr-TR" sz="2400" dirty="0"/>
            </a:br>
            <a:r>
              <a:rPr lang="tr-TR" sz="2400" dirty="0"/>
              <a:t>🎓 </a:t>
            </a:r>
            <a:r>
              <a:rPr lang="tr-TR" sz="2400" b="1" dirty="0" err="1"/>
              <a:t>Istanbul</a:t>
            </a:r>
            <a:r>
              <a:rPr lang="tr-TR" sz="2400" b="1" dirty="0"/>
              <a:t> </a:t>
            </a:r>
            <a:r>
              <a:rPr lang="tr-TR" sz="2400" b="1" dirty="0" err="1"/>
              <a:t>University</a:t>
            </a:r>
            <a:r>
              <a:rPr lang="tr-TR" sz="2400" b="1" dirty="0"/>
              <a:t> </a:t>
            </a:r>
            <a:r>
              <a:rPr lang="tr-TR" sz="2400" b="1" dirty="0" err="1"/>
              <a:t>Faculty</a:t>
            </a:r>
            <a:r>
              <a:rPr lang="tr-TR" sz="2400" b="1" dirty="0"/>
              <a:t> of </a:t>
            </a:r>
            <a:r>
              <a:rPr lang="tr-TR" sz="2400" b="1" dirty="0" err="1"/>
              <a:t>Medicine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Medical</a:t>
            </a:r>
            <a:r>
              <a:rPr lang="tr-TR" sz="2400" dirty="0"/>
              <a:t> </a:t>
            </a:r>
            <a:r>
              <a:rPr lang="tr-TR" sz="2400" dirty="0" err="1"/>
              <a:t>Doctor</a:t>
            </a:r>
            <a:r>
              <a:rPr lang="tr-TR" sz="2400" dirty="0"/>
              <a:t> (MD) </a:t>
            </a:r>
          </a:p>
          <a:p>
            <a:pPr>
              <a:buNone/>
            </a:pPr>
            <a:r>
              <a:rPr lang="tr-TR" sz="2400" dirty="0"/>
              <a:t>↓</a:t>
            </a:r>
          </a:p>
          <a:p>
            <a:pPr>
              <a:buNone/>
            </a:pPr>
            <a:r>
              <a:rPr lang="tr-TR" sz="2400" b="1" dirty="0"/>
              <a:t>2016–2018</a:t>
            </a:r>
            <a:br>
              <a:rPr lang="tr-TR" sz="2400" dirty="0"/>
            </a:br>
            <a:r>
              <a:rPr lang="tr-TR" sz="2400" dirty="0"/>
              <a:t>🏥 </a:t>
            </a:r>
            <a:r>
              <a:rPr lang="tr-TR" sz="2400" b="1" dirty="0"/>
              <a:t>İstanbul</a:t>
            </a:r>
            <a:r>
              <a:rPr lang="tr-TR" sz="2400" dirty="0"/>
              <a:t> </a:t>
            </a:r>
            <a:r>
              <a:rPr lang="tr-TR" sz="2400" b="1" dirty="0"/>
              <a:t>Çekmeköy </a:t>
            </a:r>
            <a:r>
              <a:rPr lang="tr-TR" sz="2400" b="1" dirty="0" err="1"/>
              <a:t>District</a:t>
            </a:r>
            <a:r>
              <a:rPr lang="tr-TR" sz="2400" b="1" dirty="0"/>
              <a:t> </a:t>
            </a:r>
            <a:r>
              <a:rPr lang="tr-TR" sz="2400" b="1" dirty="0" err="1"/>
              <a:t>Health</a:t>
            </a:r>
            <a:r>
              <a:rPr lang="tr-TR" sz="2400" b="1" dirty="0"/>
              <a:t> </a:t>
            </a:r>
            <a:r>
              <a:rPr lang="tr-TR" sz="2400" b="1" dirty="0" err="1"/>
              <a:t>Directorate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Worked</a:t>
            </a:r>
            <a:r>
              <a:rPr lang="tr-TR" sz="2400" dirty="0"/>
              <a:t> in </a:t>
            </a:r>
            <a:r>
              <a:rPr lang="tr-TR" sz="2400" dirty="0" err="1"/>
              <a:t>addiction</a:t>
            </a:r>
            <a:r>
              <a:rPr lang="tr-TR" sz="2400" dirty="0"/>
              <a:t> </a:t>
            </a:r>
            <a:r>
              <a:rPr lang="tr-TR" sz="2400" dirty="0" err="1"/>
              <a:t>services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Provided</a:t>
            </a:r>
            <a:r>
              <a:rPr lang="tr-TR" sz="2400" dirty="0"/>
              <a:t> </a:t>
            </a:r>
            <a:r>
              <a:rPr lang="tr-TR" sz="2400" dirty="0" err="1"/>
              <a:t>care</a:t>
            </a:r>
            <a:r>
              <a:rPr lang="tr-TR" sz="2400" dirty="0"/>
              <a:t> </a:t>
            </a:r>
            <a:r>
              <a:rPr lang="tr-TR" sz="2400" dirty="0" err="1"/>
              <a:t>for</a:t>
            </a:r>
            <a:r>
              <a:rPr lang="tr-TR" sz="2400" dirty="0"/>
              <a:t> </a:t>
            </a:r>
            <a:r>
              <a:rPr lang="tr-TR" sz="2400" dirty="0" err="1"/>
              <a:t>individuals</a:t>
            </a:r>
            <a:r>
              <a:rPr lang="tr-TR" sz="2400" dirty="0"/>
              <a:t> </a:t>
            </a:r>
            <a:r>
              <a:rPr lang="tr-TR" sz="2400" dirty="0" err="1"/>
              <a:t>with</a:t>
            </a:r>
            <a:r>
              <a:rPr lang="tr-TR" sz="2400" dirty="0"/>
              <a:t> </a:t>
            </a:r>
            <a:r>
              <a:rPr lang="tr-TR" sz="2400" dirty="0" err="1"/>
              <a:t>substance</a:t>
            </a:r>
            <a:r>
              <a:rPr lang="tr-TR" sz="2400" dirty="0"/>
              <a:t> </a:t>
            </a:r>
            <a:r>
              <a:rPr lang="tr-TR" sz="2400" dirty="0" err="1"/>
              <a:t>use</a:t>
            </a:r>
            <a:r>
              <a:rPr lang="tr-TR" sz="2400" dirty="0"/>
              <a:t> </a:t>
            </a:r>
            <a:r>
              <a:rPr lang="tr-TR" sz="2400" dirty="0" err="1"/>
              <a:t>disorders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  <a:p>
            <a:pPr>
              <a:buNone/>
            </a:pPr>
            <a:r>
              <a:rPr lang="tr-TR" sz="2400" b="1" dirty="0"/>
              <a:t>2018–2019</a:t>
            </a:r>
            <a:br>
              <a:rPr lang="tr-TR" sz="2400" dirty="0"/>
            </a:br>
            <a:r>
              <a:rPr lang="tr-TR" sz="2400" dirty="0"/>
              <a:t>🚭 </a:t>
            </a:r>
            <a:r>
              <a:rPr lang="tr-TR" sz="2400" b="1" dirty="0" err="1"/>
              <a:t>Smoking</a:t>
            </a:r>
            <a:r>
              <a:rPr lang="tr-TR" sz="2400" b="1" dirty="0"/>
              <a:t> </a:t>
            </a:r>
            <a:r>
              <a:rPr lang="tr-TR" sz="2400" b="1" dirty="0" err="1"/>
              <a:t>Cessation</a:t>
            </a:r>
            <a:r>
              <a:rPr lang="tr-TR" sz="2400" b="1" dirty="0"/>
              <a:t> </a:t>
            </a:r>
            <a:r>
              <a:rPr lang="tr-TR" sz="2400" b="1" dirty="0" err="1"/>
              <a:t>Clinic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Treated</a:t>
            </a:r>
            <a:r>
              <a:rPr lang="tr-TR" sz="2400" dirty="0"/>
              <a:t> </a:t>
            </a:r>
            <a:r>
              <a:rPr lang="tr-TR" sz="2400" dirty="0" err="1"/>
              <a:t>approximately</a:t>
            </a:r>
            <a:r>
              <a:rPr lang="tr-TR" sz="2400" dirty="0"/>
              <a:t> </a:t>
            </a:r>
            <a:r>
              <a:rPr lang="tr-TR" sz="2400" b="1" dirty="0"/>
              <a:t>3’000</a:t>
            </a:r>
            <a:r>
              <a:rPr lang="tr-TR" sz="2400" dirty="0"/>
              <a:t> </a:t>
            </a:r>
            <a:r>
              <a:rPr lang="tr-TR" sz="2400" dirty="0" err="1"/>
              <a:t>smokers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526025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2DD1E4E-97BA-0E0D-45AC-10D6C1403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2" y="1109472"/>
            <a:ext cx="5957824" cy="4468368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3E9631E3-2C68-D678-FAD8-E65945BEB00A}"/>
              </a:ext>
            </a:extLst>
          </p:cNvPr>
          <p:cNvSpPr txBox="1"/>
          <p:nvPr/>
        </p:nvSpPr>
        <p:spPr>
          <a:xfrm>
            <a:off x="6839712" y="890016"/>
            <a:ext cx="493776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2020–2025</a:t>
            </a:r>
            <a:br>
              <a:rPr lang="tr-TR" sz="2200" dirty="0"/>
            </a:br>
            <a:r>
              <a:rPr lang="tr-TR" sz="2200" dirty="0"/>
              <a:t>🎓 </a:t>
            </a:r>
            <a:r>
              <a:rPr lang="tr-TR" sz="2200" b="1" dirty="0" err="1"/>
              <a:t>University</a:t>
            </a:r>
            <a:r>
              <a:rPr lang="tr-TR" sz="2200" b="1" dirty="0"/>
              <a:t> of </a:t>
            </a:r>
            <a:r>
              <a:rPr lang="tr-TR" sz="2200" b="1" dirty="0" err="1"/>
              <a:t>Health</a:t>
            </a:r>
            <a:r>
              <a:rPr lang="tr-TR" sz="2200" b="1" dirty="0"/>
              <a:t> </a:t>
            </a:r>
            <a:r>
              <a:rPr lang="tr-TR" sz="2200" b="1" dirty="0" err="1"/>
              <a:t>Sciences</a:t>
            </a:r>
            <a:br>
              <a:rPr lang="tr-TR" sz="2200" dirty="0"/>
            </a:br>
            <a:r>
              <a:rPr lang="tr-TR" sz="2200" dirty="0"/>
              <a:t>Hamidiye </a:t>
            </a:r>
            <a:r>
              <a:rPr lang="tr-TR" sz="2200" dirty="0" err="1"/>
              <a:t>Faculty</a:t>
            </a:r>
            <a:r>
              <a:rPr lang="tr-TR" sz="2200" dirty="0"/>
              <a:t> of </a:t>
            </a:r>
            <a:r>
              <a:rPr lang="tr-TR" sz="2200" dirty="0" err="1"/>
              <a:t>Medicine</a:t>
            </a:r>
            <a:br>
              <a:rPr lang="tr-TR" sz="2200" dirty="0"/>
            </a:br>
            <a:r>
              <a:rPr lang="tr-TR" sz="2200" dirty="0" err="1"/>
              <a:t>Department</a:t>
            </a:r>
            <a:r>
              <a:rPr lang="tr-TR" sz="2200" dirty="0"/>
              <a:t> of </a:t>
            </a:r>
            <a:r>
              <a:rPr lang="tr-TR" sz="2200" dirty="0" err="1"/>
              <a:t>Public</a:t>
            </a:r>
            <a:r>
              <a:rPr lang="tr-TR" sz="2200" dirty="0"/>
              <a:t> </a:t>
            </a:r>
            <a:r>
              <a:rPr lang="tr-TR" sz="2200" dirty="0" err="1"/>
              <a:t>Health</a:t>
            </a:r>
            <a:endParaRPr lang="tr-T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Public</a:t>
            </a:r>
            <a:r>
              <a:rPr lang="tr-TR" sz="2200" dirty="0"/>
              <a:t> </a:t>
            </a:r>
            <a:r>
              <a:rPr lang="tr-TR" sz="2200" dirty="0" err="1"/>
              <a:t>Health</a:t>
            </a:r>
            <a:r>
              <a:rPr lang="tr-TR" sz="2200" dirty="0"/>
              <a:t> </a:t>
            </a:r>
            <a:r>
              <a:rPr lang="tr-TR" sz="2200" dirty="0" err="1"/>
              <a:t>Residency</a:t>
            </a:r>
            <a:r>
              <a:rPr lang="tr-TR" sz="2200" dirty="0"/>
              <a:t> (MPH)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Conducted</a:t>
            </a:r>
            <a:r>
              <a:rPr lang="tr-TR" sz="2200" dirty="0"/>
              <a:t> </a:t>
            </a:r>
            <a:r>
              <a:rPr lang="tr-TR" sz="2200" dirty="0" err="1"/>
              <a:t>research</a:t>
            </a:r>
            <a:r>
              <a:rPr lang="tr-TR" sz="2200" dirty="0"/>
              <a:t> in </a:t>
            </a: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control</a:t>
            </a:r>
            <a:r>
              <a:rPr lang="tr-TR" sz="2200" dirty="0"/>
              <a:t> </a:t>
            </a:r>
            <a:r>
              <a:rPr lang="tr-TR" sz="2200" dirty="0" err="1"/>
              <a:t>and</a:t>
            </a:r>
            <a:r>
              <a:rPr lang="tr-TR" sz="2200" dirty="0"/>
              <a:t> </a:t>
            </a:r>
            <a:r>
              <a:rPr lang="tr-TR" sz="2200" dirty="0" err="1"/>
              <a:t>addiction</a:t>
            </a:r>
            <a:r>
              <a:rPr lang="tr-TR" sz="2200" dirty="0"/>
              <a:t> </a:t>
            </a:r>
          </a:p>
          <a:p>
            <a:pPr>
              <a:buNone/>
            </a:pPr>
            <a:r>
              <a:rPr lang="tr-TR" sz="2200" dirty="0"/>
              <a:t>↓</a:t>
            </a:r>
          </a:p>
          <a:p>
            <a:pPr>
              <a:buNone/>
            </a:pPr>
            <a:r>
              <a:rPr lang="tr-TR" sz="2200" b="1" dirty="0"/>
              <a:t>2025–</a:t>
            </a:r>
            <a:r>
              <a:rPr lang="tr-TR" sz="2200" b="1" dirty="0" err="1"/>
              <a:t>Present</a:t>
            </a:r>
            <a:br>
              <a:rPr lang="tr-TR" sz="2200" dirty="0"/>
            </a:br>
            <a:r>
              <a:rPr lang="tr-TR" sz="2200" dirty="0"/>
              <a:t>🏛️ </a:t>
            </a:r>
            <a:r>
              <a:rPr lang="tr-TR" sz="2200" b="1" dirty="0" err="1"/>
              <a:t>District</a:t>
            </a:r>
            <a:r>
              <a:rPr lang="tr-TR" sz="2200" b="1" dirty="0"/>
              <a:t> </a:t>
            </a:r>
            <a:r>
              <a:rPr lang="tr-TR" sz="2200" b="1" dirty="0" err="1"/>
              <a:t>Health</a:t>
            </a:r>
            <a:r>
              <a:rPr lang="tr-TR" sz="2200" b="1" dirty="0"/>
              <a:t> </a:t>
            </a:r>
            <a:r>
              <a:rPr lang="tr-TR" sz="2200" b="1" dirty="0" err="1"/>
              <a:t>Director</a:t>
            </a:r>
            <a:br>
              <a:rPr lang="tr-TR" sz="2200" dirty="0"/>
            </a:br>
            <a:r>
              <a:rPr lang="tr-TR" sz="2200" dirty="0"/>
              <a:t>Tekirdağ, </a:t>
            </a:r>
            <a:r>
              <a:rPr lang="tr-TR" sz="2200" dirty="0" err="1"/>
              <a:t>Ministry</a:t>
            </a:r>
            <a:r>
              <a:rPr lang="tr-TR" sz="2200" dirty="0"/>
              <a:t> of </a:t>
            </a:r>
            <a:r>
              <a:rPr lang="tr-TR" sz="2200" dirty="0" err="1"/>
              <a:t>Health</a:t>
            </a:r>
            <a:endParaRPr lang="tr-T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control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Cancer</a:t>
            </a:r>
            <a:r>
              <a:rPr lang="tr-TR" sz="2200" dirty="0"/>
              <a:t> </a:t>
            </a:r>
            <a:r>
              <a:rPr lang="tr-TR" sz="2200" dirty="0" err="1"/>
              <a:t>screening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Health</a:t>
            </a:r>
            <a:r>
              <a:rPr lang="tr-TR" sz="2200" dirty="0"/>
              <a:t> </a:t>
            </a:r>
            <a:r>
              <a:rPr lang="tr-TR" sz="2200" dirty="0" err="1"/>
              <a:t>promotion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Community</a:t>
            </a:r>
            <a:r>
              <a:rPr lang="tr-TR" sz="2200" dirty="0"/>
              <a:t> </a:t>
            </a:r>
            <a:r>
              <a:rPr lang="tr-TR" sz="2200" dirty="0" err="1"/>
              <a:t>health</a:t>
            </a:r>
            <a:r>
              <a:rPr lang="tr-TR" sz="2200" dirty="0"/>
              <a:t> </a:t>
            </a:r>
            <a:r>
              <a:rPr lang="tr-TR" sz="2200" dirty="0" err="1"/>
              <a:t>programmes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3697184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C76F4D83-9F35-09EF-30E3-B79791DC66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75688" y="176783"/>
            <a:ext cx="5801784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B1CCAF0-F1DC-2654-3B07-677648FAF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03656" y="1260856"/>
            <a:ext cx="6504432" cy="4336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044E633A-DD38-A6BF-651A-C3BED6FC888F}"/>
              </a:ext>
            </a:extLst>
          </p:cNvPr>
          <p:cNvSpPr txBox="1"/>
          <p:nvPr/>
        </p:nvSpPr>
        <p:spPr>
          <a:xfrm>
            <a:off x="9009888" y="4638979"/>
            <a:ext cx="308457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b="1" dirty="0" err="1"/>
              <a:t>With</a:t>
            </a:r>
            <a:r>
              <a:rPr lang="tr-TR" sz="2200" b="1" dirty="0"/>
              <a:t> Prof. İlber Ortaylı</a:t>
            </a:r>
            <a:br>
              <a:rPr lang="tr-TR" sz="2200" dirty="0"/>
            </a:br>
            <a:r>
              <a:rPr lang="tr-TR" sz="2200" i="1" dirty="0"/>
              <a:t>May he rest in </a:t>
            </a:r>
            <a:r>
              <a:rPr lang="tr-TR" sz="2200" i="1" dirty="0" err="1"/>
              <a:t>peace</a:t>
            </a:r>
            <a:r>
              <a:rPr lang="tr-TR" sz="2200" i="1" dirty="0"/>
              <a:t>.</a:t>
            </a:r>
            <a:endParaRPr lang="tr-TR" sz="22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7FDD58A7-7243-6CF4-3C6E-39F8C8D72CD1}"/>
              </a:ext>
            </a:extLst>
          </p:cNvPr>
          <p:cNvSpPr txBox="1"/>
          <p:nvPr/>
        </p:nvSpPr>
        <p:spPr>
          <a:xfrm>
            <a:off x="4949952" y="5519277"/>
            <a:ext cx="64617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2020–2025</a:t>
            </a:r>
          </a:p>
          <a:p>
            <a:pPr>
              <a:buNone/>
            </a:pPr>
            <a:r>
              <a:rPr lang="tr-TR" sz="2200" dirty="0"/>
              <a:t>🎓 </a:t>
            </a:r>
            <a:r>
              <a:rPr lang="tr-TR" sz="2200" b="1" dirty="0" err="1"/>
              <a:t>Istanbul</a:t>
            </a:r>
            <a:r>
              <a:rPr lang="tr-TR" sz="2200" b="1" dirty="0"/>
              <a:t> Medipol </a:t>
            </a:r>
            <a:r>
              <a:rPr lang="tr-TR" sz="2200" b="1" dirty="0" err="1"/>
              <a:t>University</a:t>
            </a:r>
            <a:r>
              <a:rPr lang="tr-TR" sz="2200" b="1" dirty="0"/>
              <a:t> </a:t>
            </a:r>
            <a:r>
              <a:rPr lang="tr-TR" sz="2200" b="1" dirty="0" err="1"/>
              <a:t>Faculty</a:t>
            </a:r>
            <a:r>
              <a:rPr lang="tr-TR" sz="2200" b="1" dirty="0"/>
              <a:t> of </a:t>
            </a:r>
            <a:r>
              <a:rPr lang="tr-TR" sz="2200" b="1" dirty="0" err="1"/>
              <a:t>Law</a:t>
            </a:r>
            <a:br>
              <a:rPr lang="tr-TR" sz="2200" dirty="0"/>
            </a:br>
            <a:r>
              <a:rPr lang="tr-TR" sz="2200" dirty="0"/>
              <a:t>•	 </a:t>
            </a:r>
            <a:r>
              <a:rPr lang="tr-TR" sz="2200" b="1" dirty="0" err="1"/>
              <a:t>Bachelor</a:t>
            </a:r>
            <a:r>
              <a:rPr lang="tr-TR" sz="2200" b="1" dirty="0"/>
              <a:t> of </a:t>
            </a:r>
            <a:r>
              <a:rPr lang="tr-TR" sz="2200" b="1" dirty="0" err="1"/>
              <a:t>Laws</a:t>
            </a:r>
            <a:r>
              <a:rPr lang="tr-TR" sz="2200" b="1" dirty="0"/>
              <a:t> (LL.B.)</a:t>
            </a:r>
            <a:r>
              <a:rPr lang="tr-TR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4931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60F7E-B49B-7B91-DBF1-3F5F7B65E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1CCF1755-35F2-2CD5-8B3F-D1C4A4FEC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61" y="0"/>
            <a:ext cx="51732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5C4CA291-932F-8B0A-D9F5-9467118665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88" y="161544"/>
            <a:ext cx="5923054" cy="3157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4507C0D-8910-01C3-60F9-C07113ECF3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452" y="3417048"/>
            <a:ext cx="3509925" cy="344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878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C58C88DE-C5D0-32AD-AC9C-24D7F05D2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" y="493776"/>
            <a:ext cx="8523495" cy="5870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20BB125A-17B3-31D0-BA76-765A94F5B218}"/>
              </a:ext>
            </a:extLst>
          </p:cNvPr>
          <p:cNvSpPr txBox="1"/>
          <p:nvPr/>
        </p:nvSpPr>
        <p:spPr>
          <a:xfrm>
            <a:off x="9046464" y="1862911"/>
            <a:ext cx="2828544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number</a:t>
            </a:r>
            <a:r>
              <a:rPr lang="tr-TR" sz="2200" dirty="0"/>
              <a:t> of </a:t>
            </a:r>
            <a:r>
              <a:rPr lang="tr-TR" sz="2200" b="1" dirty="0" err="1"/>
              <a:t>graduate</a:t>
            </a:r>
            <a:r>
              <a:rPr lang="tr-TR" sz="2200" b="1" dirty="0"/>
              <a:t> </a:t>
            </a:r>
            <a:r>
              <a:rPr lang="tr-TR" sz="2200" b="1" dirty="0" err="1"/>
              <a:t>theses</a:t>
            </a:r>
            <a:r>
              <a:rPr lang="tr-TR" sz="2200" b="1" dirty="0"/>
              <a:t> </a:t>
            </a:r>
            <a:r>
              <a:rPr lang="tr-TR" sz="2200" dirty="0" err="1"/>
              <a:t>conducted</a:t>
            </a:r>
            <a:r>
              <a:rPr lang="tr-TR" sz="2200" dirty="0"/>
              <a:t> in </a:t>
            </a:r>
            <a:r>
              <a:rPr lang="tr-TR" sz="2200" b="1" dirty="0" err="1"/>
              <a:t>smoking</a:t>
            </a:r>
            <a:r>
              <a:rPr lang="tr-TR" sz="2200" b="1" dirty="0"/>
              <a:t> </a:t>
            </a:r>
            <a:r>
              <a:rPr lang="tr-TR" sz="2200" b="1" dirty="0" err="1"/>
              <a:t>cessation</a:t>
            </a:r>
            <a:r>
              <a:rPr lang="tr-TR" sz="2200" b="1" dirty="0"/>
              <a:t> </a:t>
            </a:r>
            <a:r>
              <a:rPr lang="tr-TR" sz="2200" b="1" dirty="0" err="1"/>
              <a:t>clinics</a:t>
            </a:r>
            <a:r>
              <a:rPr lang="tr-TR" sz="2200" b="1" dirty="0"/>
              <a:t> </a:t>
            </a:r>
            <a:r>
              <a:rPr lang="tr-TR" sz="2200" dirty="0"/>
              <a:t>in Türkiye </a:t>
            </a:r>
            <a:r>
              <a:rPr lang="tr-TR" sz="2200" b="1" dirty="0"/>
              <a:t>has </a:t>
            </a:r>
            <a:r>
              <a:rPr lang="tr-TR" sz="2200" b="1" dirty="0" err="1"/>
              <a:t>increased</a:t>
            </a:r>
            <a:r>
              <a:rPr lang="tr-TR" sz="2200" b="1" dirty="0"/>
              <a:t> </a:t>
            </a:r>
            <a:r>
              <a:rPr lang="tr-TR" sz="2200" dirty="0" err="1"/>
              <a:t>steadily</a:t>
            </a:r>
            <a:r>
              <a:rPr lang="tr-TR" sz="2200" dirty="0"/>
              <a:t> </a:t>
            </a:r>
            <a:r>
              <a:rPr lang="tr-TR" sz="2200" dirty="0" err="1"/>
              <a:t>over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past</a:t>
            </a:r>
            <a:r>
              <a:rPr lang="tr-TR" sz="2200" dirty="0"/>
              <a:t> </a:t>
            </a:r>
            <a:r>
              <a:rPr lang="tr-TR" sz="2200" dirty="0" err="1"/>
              <a:t>decade</a:t>
            </a:r>
            <a:r>
              <a:rPr lang="tr-TR" sz="2200" dirty="0"/>
              <a:t>, </a:t>
            </a:r>
            <a:r>
              <a:rPr lang="tr-TR" sz="2200" dirty="0" err="1"/>
              <a:t>reflecting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growing</a:t>
            </a:r>
            <a:r>
              <a:rPr lang="tr-TR" sz="2200" dirty="0"/>
              <a:t> </a:t>
            </a:r>
            <a:r>
              <a:rPr lang="tr-TR" sz="2200" dirty="0" err="1"/>
              <a:t>scientific</a:t>
            </a:r>
            <a:r>
              <a:rPr lang="tr-TR" sz="2200" dirty="0"/>
              <a:t> </a:t>
            </a:r>
            <a:r>
              <a:rPr lang="tr-TR" sz="2200" dirty="0" err="1"/>
              <a:t>and</a:t>
            </a:r>
            <a:r>
              <a:rPr lang="tr-TR" sz="2200" dirty="0"/>
              <a:t> </a:t>
            </a:r>
            <a:r>
              <a:rPr lang="tr-TR" sz="2200" dirty="0" err="1"/>
              <a:t>public</a:t>
            </a:r>
            <a:r>
              <a:rPr lang="tr-TR" sz="2200" dirty="0"/>
              <a:t> </a:t>
            </a:r>
            <a:r>
              <a:rPr lang="tr-TR" sz="2200" dirty="0" err="1"/>
              <a:t>health</a:t>
            </a:r>
            <a:r>
              <a:rPr lang="tr-TR" sz="2200" dirty="0"/>
              <a:t> </a:t>
            </a:r>
            <a:r>
              <a:rPr lang="tr-TR" sz="2200" dirty="0" err="1"/>
              <a:t>interest</a:t>
            </a:r>
            <a:r>
              <a:rPr lang="tr-TR" sz="2200" dirty="0"/>
              <a:t> in </a:t>
            </a: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dependence</a:t>
            </a:r>
            <a:r>
              <a:rPr lang="tr-TR" sz="2200" dirty="0"/>
              <a:t> </a:t>
            </a:r>
            <a:r>
              <a:rPr lang="tr-TR" sz="2200" dirty="0" err="1"/>
              <a:t>treatment</a:t>
            </a:r>
            <a:r>
              <a:rPr lang="tr-TR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0175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48B3F4FD-165C-B36F-2676-D4638F2F4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88" y="198438"/>
            <a:ext cx="5653484" cy="6461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F02E1C1E-6384-F2EA-52DE-E63690C02852}"/>
              </a:ext>
            </a:extLst>
          </p:cNvPr>
          <p:cNvSpPr txBox="1"/>
          <p:nvPr/>
        </p:nvSpPr>
        <p:spPr>
          <a:xfrm>
            <a:off x="6437376" y="1351508"/>
            <a:ext cx="542183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 err="1"/>
              <a:t>Public</a:t>
            </a:r>
            <a:r>
              <a:rPr lang="tr-TR" sz="2400" b="1" dirty="0"/>
              <a:t> </a:t>
            </a:r>
            <a:r>
              <a:rPr lang="tr-TR" sz="2400" b="1" dirty="0" err="1"/>
              <a:t>Health</a:t>
            </a:r>
            <a:r>
              <a:rPr lang="tr-TR" sz="2400" b="1" dirty="0"/>
              <a:t> </a:t>
            </a:r>
            <a:r>
              <a:rPr lang="tr-TR" sz="2400" b="1" dirty="0" err="1"/>
              <a:t>Residency</a:t>
            </a:r>
            <a:r>
              <a:rPr lang="tr-TR" sz="2400" b="1" dirty="0"/>
              <a:t> </a:t>
            </a:r>
            <a:r>
              <a:rPr lang="tr-TR" sz="2400" b="1" dirty="0" err="1"/>
              <a:t>Thesis</a:t>
            </a:r>
            <a:r>
              <a:rPr lang="tr-TR" sz="2400" b="1" dirty="0"/>
              <a:t> (2025)</a:t>
            </a:r>
          </a:p>
          <a:p>
            <a:endParaRPr lang="tr-TR" sz="2400" b="1" dirty="0"/>
          </a:p>
          <a:p>
            <a:endParaRPr lang="tr-TR" sz="2400" dirty="0"/>
          </a:p>
          <a:p>
            <a:r>
              <a:rPr lang="tr-TR" sz="2400" b="1" dirty="0" err="1"/>
              <a:t>Smoking</a:t>
            </a:r>
            <a:r>
              <a:rPr lang="tr-TR" sz="2400" b="1" dirty="0"/>
              <a:t> </a:t>
            </a:r>
            <a:r>
              <a:rPr lang="tr-TR" sz="2400" b="1" dirty="0" err="1"/>
              <a:t>Cessation</a:t>
            </a:r>
            <a:r>
              <a:rPr lang="tr-TR" sz="2400" b="1" dirty="0"/>
              <a:t> </a:t>
            </a:r>
            <a:r>
              <a:rPr lang="tr-TR" sz="2400" b="1" dirty="0" err="1"/>
              <a:t>Status</a:t>
            </a:r>
            <a:r>
              <a:rPr lang="tr-TR" sz="2400" b="1" dirty="0"/>
              <a:t> </a:t>
            </a:r>
            <a:r>
              <a:rPr lang="tr-TR" sz="2400" b="1" dirty="0" err="1"/>
              <a:t>and</a:t>
            </a:r>
            <a:r>
              <a:rPr lang="tr-TR" sz="2400" b="1" dirty="0"/>
              <a:t> </a:t>
            </a:r>
            <a:r>
              <a:rPr lang="tr-TR" sz="2400" b="1" dirty="0" err="1"/>
              <a:t>Associated</a:t>
            </a:r>
            <a:r>
              <a:rPr lang="tr-TR" sz="2400" b="1" dirty="0"/>
              <a:t> </a:t>
            </a:r>
            <a:r>
              <a:rPr lang="tr-TR" sz="2400" b="1" dirty="0" err="1"/>
              <a:t>Factors</a:t>
            </a:r>
            <a:r>
              <a:rPr lang="tr-TR" sz="2400" b="1" dirty="0"/>
              <a:t> </a:t>
            </a:r>
            <a:r>
              <a:rPr lang="tr-TR" sz="2400" b="1" dirty="0" err="1"/>
              <a:t>Five</a:t>
            </a:r>
            <a:r>
              <a:rPr lang="tr-TR" sz="2400" b="1" dirty="0"/>
              <a:t> </a:t>
            </a:r>
            <a:r>
              <a:rPr lang="tr-TR" sz="2400" b="1" dirty="0" err="1"/>
              <a:t>Years</a:t>
            </a:r>
            <a:r>
              <a:rPr lang="tr-TR" sz="2400" b="1" dirty="0"/>
              <a:t> </a:t>
            </a:r>
            <a:r>
              <a:rPr lang="tr-TR" sz="2400" b="1" dirty="0" err="1"/>
              <a:t>After</a:t>
            </a:r>
            <a:r>
              <a:rPr lang="tr-TR" sz="2400" b="1" dirty="0"/>
              <a:t> </a:t>
            </a:r>
            <a:r>
              <a:rPr lang="tr-TR" sz="2400" b="1" dirty="0" err="1"/>
              <a:t>Attending</a:t>
            </a:r>
            <a:r>
              <a:rPr lang="tr-TR" sz="2400" b="1" dirty="0"/>
              <a:t> a </a:t>
            </a:r>
            <a:r>
              <a:rPr lang="tr-TR" sz="2400" b="1" dirty="0" err="1"/>
              <a:t>Smoking</a:t>
            </a:r>
            <a:r>
              <a:rPr lang="tr-TR" sz="2400" b="1" dirty="0"/>
              <a:t> </a:t>
            </a:r>
            <a:r>
              <a:rPr lang="tr-TR" sz="2400" b="1" dirty="0" err="1"/>
              <a:t>Cessation</a:t>
            </a:r>
            <a:r>
              <a:rPr lang="tr-TR" sz="2400" b="1" dirty="0"/>
              <a:t> </a:t>
            </a:r>
            <a:r>
              <a:rPr lang="tr-TR" sz="2400" b="1" dirty="0" err="1"/>
              <a:t>Clinic</a:t>
            </a:r>
            <a:endParaRPr lang="tr-TR" sz="2400" b="1" dirty="0"/>
          </a:p>
          <a:p>
            <a:endParaRPr lang="tr-TR" sz="2400" b="1" dirty="0"/>
          </a:p>
          <a:p>
            <a:endParaRPr lang="tr-TR" sz="2400" dirty="0"/>
          </a:p>
          <a:p>
            <a:r>
              <a:rPr lang="tr-TR" sz="2400" i="1" dirty="0" err="1"/>
              <a:t>University</a:t>
            </a:r>
            <a:r>
              <a:rPr lang="tr-TR" sz="2400" i="1" dirty="0"/>
              <a:t> of </a:t>
            </a:r>
            <a:r>
              <a:rPr lang="tr-TR" sz="2400" i="1" dirty="0" err="1"/>
              <a:t>Health</a:t>
            </a:r>
            <a:r>
              <a:rPr lang="tr-TR" sz="2400" i="1" dirty="0"/>
              <a:t> </a:t>
            </a:r>
            <a:r>
              <a:rPr lang="tr-TR" sz="2400" i="1" dirty="0" err="1"/>
              <a:t>Sciences</a:t>
            </a:r>
            <a:r>
              <a:rPr lang="tr-TR" sz="2400" i="1" dirty="0"/>
              <a:t>, Hamidiye </a:t>
            </a:r>
            <a:r>
              <a:rPr lang="tr-TR" sz="2400" i="1" dirty="0" err="1"/>
              <a:t>Faculty</a:t>
            </a:r>
            <a:r>
              <a:rPr lang="tr-TR" sz="2400" i="1" dirty="0"/>
              <a:t> of </a:t>
            </a:r>
            <a:r>
              <a:rPr lang="tr-TR" sz="2400" i="1" dirty="0" err="1"/>
              <a:t>Medicine</a:t>
            </a:r>
            <a:r>
              <a:rPr lang="tr-TR" sz="2400" i="1" dirty="0"/>
              <a:t>, </a:t>
            </a:r>
            <a:r>
              <a:rPr lang="tr-TR" sz="2400" i="1" dirty="0" err="1"/>
              <a:t>Department</a:t>
            </a:r>
            <a:r>
              <a:rPr lang="tr-TR" sz="2400" i="1" dirty="0"/>
              <a:t> of </a:t>
            </a:r>
            <a:r>
              <a:rPr lang="tr-TR" sz="2400" i="1" dirty="0" err="1"/>
              <a:t>Public</a:t>
            </a:r>
            <a:r>
              <a:rPr lang="tr-TR" sz="2400" i="1" dirty="0"/>
              <a:t> </a:t>
            </a:r>
            <a:r>
              <a:rPr lang="tr-TR" sz="2400" i="1" dirty="0" err="1"/>
              <a:t>Health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69102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9E80DEC-7DA6-0695-1BA6-23B623E67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724" y="308356"/>
            <a:ext cx="9361932" cy="624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7124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CA2B1828-4E6E-9CF6-3A0B-F9D9999E4D34}"/>
              </a:ext>
            </a:extLst>
          </p:cNvPr>
          <p:cNvSpPr txBox="1"/>
          <p:nvPr/>
        </p:nvSpPr>
        <p:spPr>
          <a:xfrm>
            <a:off x="841248" y="956006"/>
            <a:ext cx="705916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b="1" dirty="0" err="1"/>
              <a:t>Over</a:t>
            </a:r>
            <a:r>
              <a:rPr lang="tr-TR" sz="2400" b="1" dirty="0"/>
              <a:t> </a:t>
            </a:r>
            <a:r>
              <a:rPr lang="tr-TR" sz="2400" b="1" dirty="0" err="1"/>
              <a:t>the</a:t>
            </a:r>
            <a:r>
              <a:rPr lang="tr-TR" sz="2400" b="1" dirty="0"/>
              <a:t> </a:t>
            </a:r>
            <a:r>
              <a:rPr lang="tr-TR" sz="2400" b="1" dirty="0" err="1"/>
              <a:t>Next</a:t>
            </a:r>
            <a:r>
              <a:rPr lang="tr-TR" sz="2400" b="1" dirty="0"/>
              <a:t> Two </a:t>
            </a:r>
            <a:r>
              <a:rPr lang="tr-TR" sz="2400" b="1" dirty="0" err="1"/>
              <a:t>Days</a:t>
            </a:r>
            <a:r>
              <a:rPr lang="tr-TR" sz="2400" b="1" dirty="0"/>
              <a:t>...</a:t>
            </a:r>
          </a:p>
          <a:p>
            <a:pPr>
              <a:buNone/>
            </a:pPr>
            <a:r>
              <a:rPr lang="tr-TR" sz="2400" b="1" dirty="0" err="1"/>
              <a:t>Our</a:t>
            </a:r>
            <a:r>
              <a:rPr lang="tr-TR" sz="2400" b="1" dirty="0"/>
              <a:t> Learning </a:t>
            </a:r>
            <a:r>
              <a:rPr lang="tr-TR" sz="2400" b="1" dirty="0" err="1"/>
              <a:t>Journey</a:t>
            </a:r>
            <a:endParaRPr lang="tr-TR" sz="2400" b="1" dirty="0"/>
          </a:p>
          <a:p>
            <a:pPr>
              <a:buNone/>
            </a:pPr>
            <a:r>
              <a:rPr lang="tr-TR" sz="2400" dirty="0"/>
              <a:t>🧠 </a:t>
            </a:r>
            <a:r>
              <a:rPr lang="tr-TR" sz="2400" b="1" dirty="0"/>
              <a:t>1. </a:t>
            </a:r>
            <a:r>
              <a:rPr lang="tr-TR" sz="2400" b="1" dirty="0" err="1"/>
              <a:t>Understanding</a:t>
            </a:r>
            <a:r>
              <a:rPr lang="tr-TR" sz="2400" b="1" dirty="0"/>
              <a:t> </a:t>
            </a:r>
            <a:r>
              <a:rPr lang="tr-TR" sz="2400" b="1" dirty="0" err="1"/>
              <a:t>Tobacco</a:t>
            </a:r>
            <a:r>
              <a:rPr lang="tr-TR" sz="2400" b="1" dirty="0"/>
              <a:t> </a:t>
            </a:r>
            <a:r>
              <a:rPr lang="tr-TR" sz="2400" b="1" dirty="0" err="1"/>
              <a:t>Dependence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Addiction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Nicotine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Health</a:t>
            </a:r>
            <a:r>
              <a:rPr lang="tr-TR" sz="2400" dirty="0"/>
              <a:t> </a:t>
            </a:r>
            <a:r>
              <a:rPr lang="tr-TR" sz="2400" dirty="0" err="1"/>
              <a:t>effects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Epidemiology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  <a:p>
            <a:pPr>
              <a:buNone/>
            </a:pPr>
            <a:r>
              <a:rPr lang="tr-TR" sz="2400" dirty="0"/>
              <a:t>🌍 </a:t>
            </a:r>
            <a:r>
              <a:rPr lang="tr-TR" sz="2400" b="1" dirty="0"/>
              <a:t>2. </a:t>
            </a:r>
            <a:r>
              <a:rPr lang="tr-TR" sz="2400" b="1" dirty="0" err="1"/>
              <a:t>Tobacco</a:t>
            </a:r>
            <a:r>
              <a:rPr lang="tr-TR" sz="2400" b="1" dirty="0"/>
              <a:t> Control</a:t>
            </a:r>
            <a:endParaRPr lang="tr-T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MPOWER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/>
              <a:t>WHO FCTC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Legislation</a:t>
            </a:r>
            <a:r>
              <a:rPr lang="tr-TR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400" dirty="0" err="1"/>
              <a:t>Governance</a:t>
            </a:r>
            <a:r>
              <a:rPr lang="tr-TR" sz="2400" dirty="0"/>
              <a:t> </a:t>
            </a:r>
          </a:p>
          <a:p>
            <a:pPr>
              <a:buNone/>
            </a:pPr>
            <a:r>
              <a:rPr lang="tr-TR" sz="2400" dirty="0"/>
              <a:t>↓</a:t>
            </a:r>
          </a:p>
        </p:txBody>
      </p:sp>
      <p:pic>
        <p:nvPicPr>
          <p:cNvPr id="8" name="3 İçerik Yer Tutucusu" descr="mpower.png">
            <a:extLst>
              <a:ext uri="{FF2B5EF4-FFF2-40B4-BE49-F238E27FC236}">
                <a16:creationId xmlns:a16="http://schemas.microsoft.com/office/drawing/2014/main" id="{07217CD5-701E-8AC3-156D-3BAB49CCFA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24204" y="3719625"/>
            <a:ext cx="5426548" cy="249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E4EFA7E-B6AA-9238-F790-C39D5F3B2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859" y="431111"/>
            <a:ext cx="4851703" cy="2707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269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0D9F9B23-FD3C-4963-89E3-E4193C1E401C}"/>
</file>

<file path=customXml/itemProps2.xml><?xml version="1.0" encoding="utf-8"?>
<ds:datastoreItem xmlns:ds="http://schemas.openxmlformats.org/officeDocument/2006/customXml" ds:itemID="{6470F1A0-1D60-4D5D-9EF0-E45B30F75EBB}"/>
</file>

<file path=customXml/itemProps3.xml><?xml version="1.0" encoding="utf-8"?>
<ds:datastoreItem xmlns:ds="http://schemas.openxmlformats.org/officeDocument/2006/customXml" ds:itemID="{E8CB5A9E-BFF9-4283-B212-FAB02F009139}"/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556</Words>
  <Application>Microsoft Office PowerPoint</Application>
  <PresentationFormat>Geniş ekran</PresentationFormat>
  <Paragraphs>112</Paragraphs>
  <Slides>17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Century Gothic</vt:lpstr>
      <vt:lpstr>Times New Roman</vt:lpstr>
      <vt:lpstr>Office Teması</vt:lpstr>
      <vt:lpstr>Photo Editor Photo</vt:lpstr>
      <vt:lpstr> Course Orientation, Interactive Expectations Activity and Pre-Training Assessment                      Dr. Mahmut Talha Uçar, Turkish Green Crescent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Mahmut Talha Uçar</dc:creator>
  <cp:lastModifiedBy>Mahmut Talha Uçar</cp:lastModifiedBy>
  <cp:revision>20</cp:revision>
  <dcterms:created xsi:type="dcterms:W3CDTF">2026-07-10T20:40:49Z</dcterms:created>
  <dcterms:modified xsi:type="dcterms:W3CDTF">2026-07-16T15:14:18Z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