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752" r:id="rId3"/>
    <p:sldId id="259" r:id="rId4"/>
    <p:sldId id="260" r:id="rId5"/>
    <p:sldId id="755" r:id="rId6"/>
    <p:sldId id="374" r:id="rId7"/>
    <p:sldId id="753" r:id="rId8"/>
    <p:sldId id="375" r:id="rId9"/>
    <p:sldId id="754" r:id="rId10"/>
    <p:sldId id="757" r:id="rId11"/>
    <p:sldId id="756" r:id="rId12"/>
    <p:sldId id="758" r:id="rId13"/>
    <p:sldId id="759" r:id="rId14"/>
    <p:sldId id="760" r:id="rId15"/>
    <p:sldId id="761" r:id="rId16"/>
    <p:sldId id="762" r:id="rId17"/>
    <p:sldId id="765" r:id="rId18"/>
    <p:sldId id="764" r:id="rId19"/>
    <p:sldId id="763" r:id="rId20"/>
    <p:sldId id="766" r:id="rId21"/>
    <p:sldId id="767" r:id="rId22"/>
    <p:sldId id="768" r:id="rId23"/>
    <p:sldId id="770" r:id="rId24"/>
    <p:sldId id="772" r:id="rId25"/>
    <p:sldId id="771" r:id="rId26"/>
    <p:sldId id="773" r:id="rId27"/>
    <p:sldId id="774" r:id="rId28"/>
    <p:sldId id="311" r:id="rId29"/>
    <p:sldId id="376" r:id="rId30"/>
    <p:sldId id="377" r:id="rId31"/>
    <p:sldId id="775" r:id="rId32"/>
    <p:sldId id="776" r:id="rId33"/>
    <p:sldId id="777" r:id="rId34"/>
    <p:sldId id="778" r:id="rId35"/>
    <p:sldId id="319" r:id="rId36"/>
    <p:sldId id="779" r:id="rId37"/>
    <p:sldId id="322" r:id="rId38"/>
    <p:sldId id="781" r:id="rId39"/>
    <p:sldId id="782" r:id="rId40"/>
    <p:sldId id="780" r:id="rId41"/>
    <p:sldId id="783" r:id="rId42"/>
    <p:sldId id="784" r:id="rId43"/>
    <p:sldId id="785" r:id="rId44"/>
    <p:sldId id="786" r:id="rId45"/>
    <p:sldId id="751" r:id="rId4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232B7348-0DC5-4F8F-893C-B9FDD53171DB}">
          <p14:sldIdLst>
            <p14:sldId id="256"/>
            <p14:sldId id="752"/>
            <p14:sldId id="259"/>
            <p14:sldId id="260"/>
            <p14:sldId id="755"/>
            <p14:sldId id="374"/>
            <p14:sldId id="753"/>
            <p14:sldId id="375"/>
            <p14:sldId id="754"/>
            <p14:sldId id="757"/>
            <p14:sldId id="756"/>
            <p14:sldId id="758"/>
            <p14:sldId id="759"/>
            <p14:sldId id="760"/>
            <p14:sldId id="761"/>
            <p14:sldId id="762"/>
            <p14:sldId id="765"/>
            <p14:sldId id="764"/>
            <p14:sldId id="763"/>
            <p14:sldId id="766"/>
            <p14:sldId id="767"/>
            <p14:sldId id="768"/>
            <p14:sldId id="770"/>
            <p14:sldId id="772"/>
            <p14:sldId id="771"/>
            <p14:sldId id="773"/>
            <p14:sldId id="774"/>
            <p14:sldId id="311"/>
            <p14:sldId id="376"/>
            <p14:sldId id="377"/>
            <p14:sldId id="775"/>
            <p14:sldId id="776"/>
            <p14:sldId id="777"/>
            <p14:sldId id="778"/>
            <p14:sldId id="319"/>
            <p14:sldId id="779"/>
            <p14:sldId id="322"/>
            <p14:sldId id="781"/>
            <p14:sldId id="782"/>
            <p14:sldId id="780"/>
            <p14:sldId id="783"/>
            <p14:sldId id="784"/>
            <p14:sldId id="785"/>
            <p14:sldId id="786"/>
            <p14:sldId id="75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56059-07B1-4A1D-8436-0F4E7E0718DF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F204C-7B93-4B27-8278-BCE0AFC0D1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2848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>
                <a:latin typeface="Calibri" pitchFamily="34" charset="0"/>
              </a:rPr>
              <a:t>Lokal deri reaksiyonu riskini azaltmak için kullanıcılar bantların uygulandığı yerleri her gün, kol, omuz ve göğüs arasında değiştirmelidir(İlk yapıştırılan yere 4 gün sonra).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FB3064-84BE-4F70-B151-4740ADB20BE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709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ln w="0">
            <a:noFill/>
          </a:ln>
        </p:spPr>
      </p:sp>
      <p:sp>
        <p:nvSpPr>
          <p:cNvPr id="446" name="PlaceHolder 2"/>
          <p:cNvSpPr>
            <a:spLocks noGrp="1"/>
          </p:cNvSpPr>
          <p:nvPr>
            <p:ph type="body"/>
          </p:nvPr>
        </p:nvSpPr>
        <p:spPr>
          <a:xfrm>
            <a:off x="1219320" y="3300480"/>
            <a:ext cx="9753120" cy="27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tr-TR" sz="2000" b="0" strike="noStrike" spc="-1">
                <a:solidFill>
                  <a:srgbClr val="000000"/>
                </a:solidFill>
                <a:latin typeface="Arial"/>
              </a:rPr>
              <a:t>Nikotin geliyor alfa 2 beta 2 reseptörüne bağlanıyor ve dopamin salgılanmasına neden oluyor.</a:t>
            </a:r>
          </a:p>
        </p:txBody>
      </p:sp>
      <p:sp>
        <p:nvSpPr>
          <p:cNvPr id="447" name="PlaceHolder 3"/>
          <p:cNvSpPr>
            <a:spLocks noGrp="1"/>
          </p:cNvSpPr>
          <p:nvPr>
            <p:ph type="sldNum" idx="46"/>
          </p:nvPr>
        </p:nvSpPr>
        <p:spPr>
          <a:xfrm>
            <a:off x="6905520" y="6513480"/>
            <a:ext cx="5283000" cy="344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tr-TR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EA570B7-C563-4678-8176-EFD3342A6DC9}" type="slidenum">
              <a:rPr lang="tr-TR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28</a:t>
            </a:fld>
            <a:endParaRPr lang="tr-T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ln w="0">
            <a:noFill/>
          </a:ln>
        </p:spPr>
      </p:sp>
      <p:sp>
        <p:nvSpPr>
          <p:cNvPr id="470" name="PlaceHolder 2"/>
          <p:cNvSpPr>
            <a:spLocks noGrp="1"/>
          </p:cNvSpPr>
          <p:nvPr>
            <p:ph type="body"/>
          </p:nvPr>
        </p:nvSpPr>
        <p:spPr>
          <a:xfrm>
            <a:off x="1219320" y="3300480"/>
            <a:ext cx="9753120" cy="27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tr-TR" sz="2000" b="0" strike="noStrike" spc="-1">
                <a:solidFill>
                  <a:srgbClr val="000000"/>
                </a:solidFill>
                <a:latin typeface="Arial"/>
              </a:rPr>
              <a:t>Sigara bırakma tedavisinde kullanılan vareniklin, bupropion ve nikotin bandının, özellikle psikiyatrik hastalığı olan ve olmayan sigara içicilerinde: Nöropsikiyatrik yan etki riskleri, etkinlikleri karşılaştırılmıştır. Neden önemli? Bu ilaçların özellikle psikiyatrik yan etkilere neden olabileceği konusunda kaygılar vardır. Ancak psikiyatrik hastalığı olan sigara içicilerinde güvenlik ve etkinlik verisi sınırlıdır.</a:t>
            </a:r>
          </a:p>
        </p:txBody>
      </p:sp>
      <p:sp>
        <p:nvSpPr>
          <p:cNvPr id="471" name="PlaceHolder 3"/>
          <p:cNvSpPr>
            <a:spLocks noGrp="1"/>
          </p:cNvSpPr>
          <p:nvPr>
            <p:ph type="sldNum" idx="54"/>
          </p:nvPr>
        </p:nvSpPr>
        <p:spPr>
          <a:xfrm>
            <a:off x="6905520" y="6513480"/>
            <a:ext cx="5283000" cy="344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tr-TR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DEFC03D-8821-4EF5-AF95-AFB79843F8EB}" type="slidenum">
              <a:rPr lang="tr-TR" sz="1200" b="0" strike="noStrike" spc="-1">
                <a:solidFill>
                  <a:srgbClr val="000000"/>
                </a:solidFill>
                <a:latin typeface="Times New Roman"/>
              </a:rPr>
              <a:t>35</a:t>
            </a:fld>
            <a:endParaRPr lang="tr-T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16.07.2026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44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hyperlink" Target="https://www.linkedin.com/in/drtalhauca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115340"/>
          </a:xfrm>
        </p:spPr>
        <p:txBody>
          <a:bodyPr>
            <a:noAutofit/>
          </a:bodyPr>
          <a:lstStyle/>
          <a:p>
            <a:r>
              <a:rPr lang="en-US" sz="2800" b="1" dirty="0"/>
              <a:t>Session </a:t>
            </a:r>
            <a:r>
              <a:rPr lang="tr-TR" sz="2800" b="1" dirty="0"/>
              <a:t>6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b="1" dirty="0"/>
            </a:br>
            <a:r>
              <a:rPr lang="en-US" sz="3200" b="1" dirty="0"/>
              <a:t>Evidence-Based Pharmacological Treatment of Tobacco Dependence</a:t>
            </a:r>
            <a:br>
              <a:rPr lang="tr-TR" dirty="0"/>
            </a:br>
            <a:br>
              <a:rPr lang="tr-TR" sz="2800" b="1" dirty="0"/>
            </a:br>
            <a:br>
              <a:rPr lang="tr-TR" sz="2800" dirty="0"/>
            </a:br>
            <a:r>
              <a:rPr lang="tr-TR" sz="2800" dirty="0"/>
              <a:t>						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2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C930070-C6F1-F12C-0978-20F013863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08" y="397438"/>
            <a:ext cx="10076197" cy="606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03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5">
            <a:extLst>
              <a:ext uri="{FF2B5EF4-FFF2-40B4-BE49-F238E27FC236}">
                <a16:creationId xmlns:a16="http://schemas.microsoft.com/office/drawing/2014/main" id="{647C7EC2-74C3-547C-4E96-A1DC121CEA19}"/>
              </a:ext>
            </a:extLst>
          </p:cNvPr>
          <p:cNvSpPr/>
          <p:nvPr/>
        </p:nvSpPr>
        <p:spPr>
          <a:xfrm>
            <a:off x="1206254" y="6008663"/>
            <a:ext cx="10395809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tr-TR" sz="1400" b="0" strike="noStrike" spc="-1" dirty="0">
                <a:solidFill>
                  <a:srgbClr val="000000"/>
                </a:solidFill>
                <a:latin typeface="Calibri"/>
                <a:ea typeface="Arial"/>
              </a:rPr>
              <a:t>https://www.researchgate.net/figure/Nicotine-plasma-concentration-time-profiles-following-smoking-and-NRT_fig3_45093240</a:t>
            </a:r>
            <a:endParaRPr lang="tr-TR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B4207BDF-2309-12DD-6332-4B31BBC41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97" y="845113"/>
            <a:ext cx="9736439" cy="484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16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E2E629A2-13EF-9BAB-004F-9BF5CF4C3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69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>
            <a:extLst>
              <a:ext uri="{FF2B5EF4-FFF2-40B4-BE49-F238E27FC236}">
                <a16:creationId xmlns:a16="http://schemas.microsoft.com/office/drawing/2014/main" id="{E2CB6B4B-6B4F-DC69-80E8-D7A854A744C8}"/>
              </a:ext>
            </a:extLst>
          </p:cNvPr>
          <p:cNvSpPr txBox="1"/>
          <p:nvPr/>
        </p:nvSpPr>
        <p:spPr>
          <a:xfrm>
            <a:off x="471948" y="5988297"/>
            <a:ext cx="116413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b="1" dirty="0" err="1"/>
              <a:t>Fiore</a:t>
            </a:r>
            <a:r>
              <a:rPr lang="tr-TR" b="1" dirty="0"/>
              <a:t> MC, </a:t>
            </a:r>
            <a:r>
              <a:rPr lang="tr-TR" b="1" dirty="0" err="1"/>
              <a:t>Jaén</a:t>
            </a:r>
            <a:r>
              <a:rPr lang="tr-TR" b="1" dirty="0"/>
              <a:t> CR, Baker TB, et al.</a:t>
            </a:r>
            <a:r>
              <a:rPr lang="tr-TR" dirty="0"/>
              <a:t> </a:t>
            </a:r>
            <a:r>
              <a:rPr lang="tr-TR" i="1" dirty="0" err="1"/>
              <a:t>Treating</a:t>
            </a:r>
            <a:r>
              <a:rPr lang="tr-TR" i="1" dirty="0"/>
              <a:t> </a:t>
            </a:r>
            <a:r>
              <a:rPr lang="tr-TR" i="1" dirty="0" err="1"/>
              <a:t>Tobacco</a:t>
            </a:r>
            <a:r>
              <a:rPr lang="tr-TR" i="1" dirty="0"/>
              <a:t> </a:t>
            </a:r>
            <a:r>
              <a:rPr lang="tr-TR" i="1" dirty="0" err="1"/>
              <a:t>Use</a:t>
            </a:r>
            <a:r>
              <a:rPr lang="tr-TR" i="1" dirty="0"/>
              <a:t> </a:t>
            </a:r>
            <a:r>
              <a:rPr lang="tr-TR" i="1" dirty="0" err="1"/>
              <a:t>and</a:t>
            </a:r>
            <a:r>
              <a:rPr lang="tr-TR" i="1" dirty="0"/>
              <a:t> </a:t>
            </a:r>
            <a:r>
              <a:rPr lang="tr-TR" i="1" dirty="0" err="1"/>
              <a:t>Dependence</a:t>
            </a:r>
            <a:r>
              <a:rPr lang="tr-TR" i="1" dirty="0"/>
              <a:t>: 2008 Update. </a:t>
            </a:r>
            <a:r>
              <a:rPr lang="tr-TR" i="1" dirty="0" err="1"/>
              <a:t>Clinical</a:t>
            </a:r>
            <a:r>
              <a:rPr lang="tr-TR" i="1" dirty="0"/>
              <a:t> </a:t>
            </a:r>
            <a:r>
              <a:rPr lang="tr-TR" i="1" dirty="0" err="1"/>
              <a:t>Practice</a:t>
            </a:r>
            <a:r>
              <a:rPr lang="tr-TR" i="1" dirty="0"/>
              <a:t> </a:t>
            </a:r>
            <a:r>
              <a:rPr lang="tr-TR" i="1" dirty="0" err="1"/>
              <a:t>Guideline</a:t>
            </a:r>
            <a:r>
              <a:rPr lang="tr-TR" i="1" dirty="0"/>
              <a:t>.</a:t>
            </a:r>
            <a:r>
              <a:rPr lang="tr-TR" dirty="0"/>
              <a:t> U.S. </a:t>
            </a:r>
            <a:r>
              <a:rPr lang="tr-TR" dirty="0" err="1"/>
              <a:t>Department</a:t>
            </a:r>
            <a:r>
              <a:rPr lang="tr-TR" dirty="0"/>
              <a:t> of </a:t>
            </a:r>
            <a:r>
              <a:rPr lang="tr-TR" dirty="0" err="1"/>
              <a:t>Health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Human Services, 2008.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D4D1AB-1993-1C06-1855-9A9B4620E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320" y="0"/>
            <a:ext cx="8820213" cy="588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91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057C2A9A-716A-6A9A-0464-B658BC1E3ED4}"/>
              </a:ext>
            </a:extLst>
          </p:cNvPr>
          <p:cNvSpPr txBox="1"/>
          <p:nvPr/>
        </p:nvSpPr>
        <p:spPr>
          <a:xfrm>
            <a:off x="275303" y="6318525"/>
            <a:ext cx="116413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r-TR" sz="1100" dirty="0" err="1"/>
              <a:t>Mills</a:t>
            </a:r>
            <a:r>
              <a:rPr lang="tr-TR" sz="1100" dirty="0"/>
              <a:t> EJ, </a:t>
            </a:r>
            <a:r>
              <a:rPr lang="tr-TR" sz="1100" dirty="0" err="1"/>
              <a:t>Wu</a:t>
            </a:r>
            <a:r>
              <a:rPr lang="tr-TR" sz="1100" dirty="0"/>
              <a:t> P, </a:t>
            </a:r>
            <a:r>
              <a:rPr lang="tr-TR" sz="1100" dirty="0" err="1"/>
              <a:t>Lockhart</a:t>
            </a:r>
            <a:r>
              <a:rPr lang="tr-TR" sz="1100" dirty="0"/>
              <a:t> I, Wilson K, </a:t>
            </a:r>
            <a:r>
              <a:rPr lang="tr-TR" sz="1100" dirty="0" err="1"/>
              <a:t>Ebbert</a:t>
            </a:r>
            <a:r>
              <a:rPr lang="tr-TR" sz="1100" dirty="0"/>
              <a:t> JO. Adverse </a:t>
            </a:r>
            <a:r>
              <a:rPr lang="tr-TR" sz="1100" dirty="0" err="1"/>
              <a:t>events</a:t>
            </a:r>
            <a:r>
              <a:rPr lang="tr-TR" sz="1100" dirty="0"/>
              <a:t> </a:t>
            </a:r>
            <a:r>
              <a:rPr lang="tr-TR" sz="1100" dirty="0" err="1"/>
              <a:t>associated</a:t>
            </a:r>
            <a:r>
              <a:rPr lang="tr-TR" sz="1100" dirty="0"/>
              <a:t> </a:t>
            </a:r>
            <a:r>
              <a:rPr lang="tr-TR" sz="1100" dirty="0" err="1"/>
              <a:t>with</a:t>
            </a:r>
            <a:r>
              <a:rPr lang="tr-TR" sz="1100" dirty="0"/>
              <a:t> </a:t>
            </a:r>
            <a:r>
              <a:rPr lang="tr-TR" sz="1100" dirty="0" err="1"/>
              <a:t>nicotine</a:t>
            </a:r>
            <a:r>
              <a:rPr lang="tr-TR" sz="1100" dirty="0"/>
              <a:t> </a:t>
            </a:r>
            <a:r>
              <a:rPr lang="tr-TR" sz="1100" dirty="0" err="1"/>
              <a:t>replacement</a:t>
            </a:r>
            <a:r>
              <a:rPr lang="tr-TR" sz="1100" dirty="0"/>
              <a:t> </a:t>
            </a:r>
            <a:r>
              <a:rPr lang="tr-TR" sz="1100" dirty="0" err="1"/>
              <a:t>therapy</a:t>
            </a:r>
            <a:r>
              <a:rPr lang="tr-TR" sz="1100" dirty="0"/>
              <a:t> (NRT) </a:t>
            </a:r>
            <a:r>
              <a:rPr lang="tr-TR" sz="1100" dirty="0" err="1"/>
              <a:t>for</a:t>
            </a:r>
            <a:r>
              <a:rPr lang="tr-TR" sz="1100" dirty="0"/>
              <a:t> </a:t>
            </a:r>
            <a:r>
              <a:rPr lang="tr-TR" sz="1100" dirty="0" err="1"/>
              <a:t>smoking</a:t>
            </a:r>
            <a:r>
              <a:rPr lang="tr-TR" sz="1100" dirty="0"/>
              <a:t> </a:t>
            </a:r>
            <a:r>
              <a:rPr lang="tr-TR" sz="1100" dirty="0" err="1"/>
              <a:t>cessation</a:t>
            </a:r>
            <a:r>
              <a:rPr lang="tr-TR" sz="1100" dirty="0"/>
              <a:t>. A </a:t>
            </a:r>
            <a:r>
              <a:rPr lang="tr-TR" sz="1100" dirty="0" err="1"/>
              <a:t>systematic</a:t>
            </a:r>
            <a:r>
              <a:rPr lang="tr-TR" sz="1100" dirty="0"/>
              <a:t> </a:t>
            </a:r>
            <a:r>
              <a:rPr lang="tr-TR" sz="1100" dirty="0" err="1"/>
              <a:t>review</a:t>
            </a:r>
            <a:r>
              <a:rPr lang="tr-TR" sz="1100" dirty="0"/>
              <a:t> </a:t>
            </a:r>
            <a:r>
              <a:rPr lang="tr-TR" sz="1100" dirty="0" err="1"/>
              <a:t>and</a:t>
            </a:r>
            <a:r>
              <a:rPr lang="tr-TR" sz="1100" dirty="0"/>
              <a:t> meta-</a:t>
            </a:r>
            <a:r>
              <a:rPr lang="tr-TR" sz="1100" dirty="0" err="1"/>
              <a:t>analysis</a:t>
            </a:r>
            <a:r>
              <a:rPr lang="tr-TR" sz="1100" dirty="0"/>
              <a:t> of </a:t>
            </a:r>
            <a:r>
              <a:rPr lang="tr-TR" sz="1100" dirty="0" err="1"/>
              <a:t>one</a:t>
            </a:r>
            <a:r>
              <a:rPr lang="tr-TR" sz="1100" dirty="0"/>
              <a:t> </a:t>
            </a:r>
            <a:r>
              <a:rPr lang="tr-TR" sz="1100" dirty="0" err="1"/>
              <a:t>hundred</a:t>
            </a:r>
            <a:r>
              <a:rPr lang="tr-TR" sz="1100" dirty="0"/>
              <a:t> </a:t>
            </a:r>
            <a:r>
              <a:rPr lang="tr-TR" sz="1100" dirty="0" err="1"/>
              <a:t>and</a:t>
            </a:r>
            <a:r>
              <a:rPr lang="tr-TR" sz="1100" dirty="0"/>
              <a:t> </a:t>
            </a:r>
            <a:r>
              <a:rPr lang="tr-TR" sz="1100" dirty="0" err="1"/>
              <a:t>twenty</a:t>
            </a:r>
            <a:r>
              <a:rPr lang="tr-TR" sz="1100" dirty="0"/>
              <a:t> </a:t>
            </a:r>
            <a:r>
              <a:rPr lang="tr-TR" sz="1100" dirty="0" err="1"/>
              <a:t>studies</a:t>
            </a:r>
            <a:r>
              <a:rPr lang="tr-TR" sz="1100" dirty="0"/>
              <a:t> </a:t>
            </a:r>
            <a:r>
              <a:rPr lang="tr-TR" sz="1100" dirty="0" err="1"/>
              <a:t>involving</a:t>
            </a:r>
            <a:r>
              <a:rPr lang="tr-TR" sz="1100" dirty="0"/>
              <a:t> 177,390 </a:t>
            </a:r>
            <a:r>
              <a:rPr lang="tr-TR" sz="1100" dirty="0" err="1"/>
              <a:t>individuals</a:t>
            </a:r>
            <a:r>
              <a:rPr lang="tr-TR" sz="1100" dirty="0"/>
              <a:t>. </a:t>
            </a:r>
            <a:r>
              <a:rPr lang="tr-TR" sz="1100" i="1" dirty="0" err="1"/>
              <a:t>Tob</a:t>
            </a:r>
            <a:r>
              <a:rPr lang="tr-TR" sz="1100" i="1" dirty="0"/>
              <a:t> </a:t>
            </a:r>
            <a:r>
              <a:rPr lang="tr-TR" sz="1100" i="1" dirty="0" err="1"/>
              <a:t>Induc</a:t>
            </a:r>
            <a:r>
              <a:rPr lang="tr-TR" sz="1100" i="1" dirty="0"/>
              <a:t> </a:t>
            </a:r>
            <a:r>
              <a:rPr lang="tr-TR" sz="1100" i="1" dirty="0" err="1"/>
              <a:t>Dis</a:t>
            </a:r>
            <a:r>
              <a:rPr lang="tr-TR" sz="1100" dirty="0"/>
              <a:t>. 2010;8(1):8. </a:t>
            </a:r>
            <a:r>
              <a:rPr lang="tr-TR" sz="1100" dirty="0" err="1"/>
              <a:t>Published</a:t>
            </a:r>
            <a:r>
              <a:rPr lang="tr-TR" sz="1100" dirty="0"/>
              <a:t> 2010 Jul 13. doi:10.1186/1617-9625-8-8</a:t>
            </a:r>
            <a:endParaRPr lang="tr-TR" sz="1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323E1D8-37ED-FD20-1A0D-31D817A67DFA}"/>
              </a:ext>
            </a:extLst>
          </p:cNvPr>
          <p:cNvSpPr txBox="1"/>
          <p:nvPr/>
        </p:nvSpPr>
        <p:spPr>
          <a:xfrm>
            <a:off x="442454" y="787721"/>
            <a:ext cx="1164139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b="1" dirty="0" err="1"/>
              <a:t>Common</a:t>
            </a:r>
            <a:r>
              <a:rPr lang="tr-TR" b="1" dirty="0"/>
              <a:t> Adverse </a:t>
            </a:r>
            <a:r>
              <a:rPr lang="tr-TR" b="1" dirty="0" err="1"/>
              <a:t>Effects</a:t>
            </a:r>
            <a:endParaRPr lang="tr-TR" b="1" dirty="0"/>
          </a:p>
          <a:p>
            <a:pPr>
              <a:buNone/>
            </a:pPr>
            <a:r>
              <a:rPr lang="tr-TR" b="1" dirty="0"/>
              <a:t>🩹 Skin </a:t>
            </a:r>
            <a:r>
              <a:rPr lang="tr-TR" b="1" dirty="0" err="1"/>
              <a:t>reactions</a:t>
            </a:r>
            <a:endParaRPr lang="tr-TR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Mild</a:t>
            </a:r>
            <a:r>
              <a:rPr lang="tr-TR" dirty="0"/>
              <a:t> </a:t>
            </a:r>
            <a:r>
              <a:rPr lang="tr-TR" dirty="0" err="1"/>
              <a:t>local</a:t>
            </a:r>
            <a:r>
              <a:rPr lang="tr-TR" dirty="0"/>
              <a:t> skin </a:t>
            </a:r>
            <a:r>
              <a:rPr lang="tr-TR" dirty="0" err="1"/>
              <a:t>irritation</a:t>
            </a:r>
            <a:r>
              <a:rPr lang="tr-TR" dirty="0"/>
              <a:t> </a:t>
            </a:r>
            <a:r>
              <a:rPr lang="tr-TR" dirty="0" err="1"/>
              <a:t>occurs</a:t>
            </a:r>
            <a:r>
              <a:rPr lang="tr-TR" dirty="0"/>
              <a:t> in </a:t>
            </a:r>
            <a:r>
              <a:rPr lang="tr-TR" b="1" dirty="0" err="1"/>
              <a:t>up</a:t>
            </a:r>
            <a:r>
              <a:rPr lang="tr-TR" b="1" dirty="0"/>
              <a:t> </a:t>
            </a:r>
            <a:r>
              <a:rPr lang="tr-TR" b="1" dirty="0" err="1"/>
              <a:t>to</a:t>
            </a:r>
            <a:r>
              <a:rPr lang="tr-TR" b="1" dirty="0"/>
              <a:t> 50%</a:t>
            </a:r>
            <a:r>
              <a:rPr lang="tr-TR" dirty="0"/>
              <a:t> of </a:t>
            </a:r>
            <a:r>
              <a:rPr lang="tr-TR" dirty="0" err="1"/>
              <a:t>users</a:t>
            </a:r>
            <a:r>
              <a:rPr lang="tr-TR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If</a:t>
            </a:r>
            <a:r>
              <a:rPr lang="tr-TR" dirty="0"/>
              <a:t> </a:t>
            </a:r>
            <a:r>
              <a:rPr lang="tr-TR" dirty="0" err="1"/>
              <a:t>needed</a:t>
            </a:r>
            <a:r>
              <a:rPr lang="tr-TR" dirty="0"/>
              <a:t>, </a:t>
            </a:r>
            <a:r>
              <a:rPr lang="tr-TR" dirty="0" err="1"/>
              <a:t>treat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b="1" dirty="0" err="1"/>
              <a:t>Hydrocortisone</a:t>
            </a:r>
            <a:r>
              <a:rPr lang="tr-TR" b="1" dirty="0"/>
              <a:t> </a:t>
            </a:r>
            <a:r>
              <a:rPr lang="tr-TR" b="1" dirty="0" err="1"/>
              <a:t>cream</a:t>
            </a:r>
            <a:r>
              <a:rPr lang="tr-TR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b="1" dirty="0" err="1"/>
              <a:t>Triamcinolone</a:t>
            </a:r>
            <a:r>
              <a:rPr lang="tr-TR" b="1" dirty="0"/>
              <a:t> </a:t>
            </a:r>
            <a:r>
              <a:rPr lang="tr-TR" b="1" dirty="0" err="1"/>
              <a:t>cream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b="1" dirty="0"/>
              <a:t>&lt;5%</a:t>
            </a:r>
            <a:r>
              <a:rPr lang="tr-TR" dirty="0"/>
              <a:t> </a:t>
            </a:r>
            <a:r>
              <a:rPr lang="tr-TR" dirty="0" err="1"/>
              <a:t>discontinue</a:t>
            </a:r>
            <a:r>
              <a:rPr lang="tr-TR" dirty="0"/>
              <a:t> </a:t>
            </a:r>
            <a:r>
              <a:rPr lang="tr-TR" dirty="0" err="1"/>
              <a:t>treatment</a:t>
            </a:r>
            <a:r>
              <a:rPr lang="tr-TR" dirty="0"/>
              <a:t> </a:t>
            </a:r>
            <a:r>
              <a:rPr lang="tr-TR" dirty="0" err="1"/>
              <a:t>because</a:t>
            </a:r>
            <a:r>
              <a:rPr lang="tr-TR" dirty="0"/>
              <a:t> of skin </a:t>
            </a:r>
            <a:r>
              <a:rPr lang="tr-TR" dirty="0" err="1"/>
              <a:t>reactions</a:t>
            </a:r>
            <a:r>
              <a:rPr lang="tr-TR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tr-TR" dirty="0"/>
          </a:p>
          <a:p>
            <a:r>
              <a:rPr lang="tr-TR" b="1" dirty="0"/>
              <a:t>🌙 </a:t>
            </a:r>
            <a:r>
              <a:rPr lang="tr-TR" b="1" dirty="0" err="1"/>
              <a:t>Sleep</a:t>
            </a:r>
            <a:r>
              <a:rPr lang="tr-TR" b="1" dirty="0"/>
              <a:t> </a:t>
            </a:r>
            <a:r>
              <a:rPr lang="tr-TR" b="1" dirty="0" err="1"/>
              <a:t>disturbances</a:t>
            </a:r>
            <a:endParaRPr lang="tr-TR" b="1" dirty="0"/>
          </a:p>
          <a:p>
            <a:r>
              <a:rPr lang="tr-TR" dirty="0" err="1"/>
              <a:t>Insomnia</a:t>
            </a:r>
            <a:r>
              <a:rPr lang="tr-TR" dirty="0"/>
              <a:t> </a:t>
            </a:r>
          </a:p>
          <a:p>
            <a:r>
              <a:rPr lang="tr-TR" dirty="0" err="1"/>
              <a:t>Vivid</a:t>
            </a:r>
            <a:r>
              <a:rPr lang="tr-TR" dirty="0"/>
              <a:t> </a:t>
            </a:r>
            <a:r>
              <a:rPr lang="tr-TR" dirty="0" err="1"/>
              <a:t>dreams</a:t>
            </a:r>
            <a:r>
              <a:rPr lang="tr-TR" dirty="0"/>
              <a:t> </a:t>
            </a:r>
          </a:p>
          <a:p>
            <a:r>
              <a:rPr lang="tr-TR" dirty="0" err="1"/>
              <a:t>Nightmares</a:t>
            </a:r>
            <a:r>
              <a:rPr lang="tr-TR" dirty="0"/>
              <a:t> (</a:t>
            </a:r>
            <a:r>
              <a:rPr lang="tr-TR" dirty="0" err="1"/>
              <a:t>occasionally</a:t>
            </a:r>
            <a:r>
              <a:rPr lang="tr-TR" dirty="0"/>
              <a:t>) </a:t>
            </a:r>
          </a:p>
          <a:p>
            <a:r>
              <a:rPr lang="tr-TR" dirty="0"/>
              <a:t>💡 </a:t>
            </a:r>
            <a:r>
              <a:rPr lang="tr-TR" b="1" dirty="0" err="1"/>
              <a:t>If</a:t>
            </a:r>
            <a:r>
              <a:rPr lang="tr-TR" b="1" dirty="0"/>
              <a:t> </a:t>
            </a:r>
            <a:r>
              <a:rPr lang="tr-TR" b="1" dirty="0" err="1"/>
              <a:t>sleep</a:t>
            </a:r>
            <a:r>
              <a:rPr lang="tr-TR" b="1" dirty="0"/>
              <a:t> </a:t>
            </a:r>
            <a:r>
              <a:rPr lang="tr-TR" b="1" dirty="0" err="1"/>
              <a:t>problems</a:t>
            </a:r>
            <a:r>
              <a:rPr lang="tr-TR" b="1" dirty="0"/>
              <a:t> </a:t>
            </a:r>
            <a:r>
              <a:rPr lang="tr-TR" b="1" dirty="0" err="1"/>
              <a:t>occur</a:t>
            </a:r>
            <a:r>
              <a:rPr lang="tr-TR" b="1" dirty="0"/>
              <a:t>, </a:t>
            </a:r>
            <a:r>
              <a:rPr lang="tr-TR" b="1" dirty="0" err="1"/>
              <a:t>remove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24-hour </a:t>
            </a:r>
            <a:r>
              <a:rPr lang="tr-TR" b="1" dirty="0" err="1"/>
              <a:t>patch</a:t>
            </a:r>
            <a:r>
              <a:rPr lang="tr-TR" b="1" dirty="0"/>
              <a:t> </a:t>
            </a:r>
            <a:r>
              <a:rPr lang="tr-TR" b="1" dirty="0" err="1"/>
              <a:t>before</a:t>
            </a:r>
            <a:r>
              <a:rPr lang="tr-TR" b="1" dirty="0"/>
              <a:t> </a:t>
            </a:r>
            <a:r>
              <a:rPr lang="tr-TR" b="1" dirty="0" err="1"/>
              <a:t>bedtime</a:t>
            </a:r>
            <a:r>
              <a:rPr lang="tr-TR" b="1" dirty="0"/>
              <a:t> </a:t>
            </a:r>
            <a:r>
              <a:rPr lang="tr-TR" b="1" dirty="0" err="1"/>
              <a:t>or</a:t>
            </a:r>
            <a:r>
              <a:rPr lang="tr-TR" b="1" dirty="0"/>
              <a:t> </a:t>
            </a:r>
            <a:r>
              <a:rPr lang="tr-TR" b="1" dirty="0" err="1"/>
              <a:t>switch</a:t>
            </a:r>
            <a:r>
              <a:rPr lang="tr-TR" b="1" dirty="0"/>
              <a:t> </a:t>
            </a:r>
            <a:r>
              <a:rPr lang="tr-TR" b="1" dirty="0" err="1"/>
              <a:t>to</a:t>
            </a:r>
            <a:r>
              <a:rPr lang="tr-TR" b="1" dirty="0"/>
              <a:t> a 16-hour </a:t>
            </a:r>
            <a:r>
              <a:rPr lang="tr-TR" b="1" dirty="0" err="1"/>
              <a:t>patch</a:t>
            </a:r>
            <a:r>
              <a:rPr lang="tr-TR" b="1" dirty="0"/>
              <a:t>.</a:t>
            </a:r>
            <a:endParaRPr lang="tr-TR" dirty="0"/>
          </a:p>
          <a:p>
            <a:br>
              <a:rPr lang="tr-TR" dirty="0"/>
            </a:br>
            <a:endParaRPr lang="tr-TR" dirty="0"/>
          </a:p>
          <a:p>
            <a:r>
              <a:rPr lang="tr-TR" b="1" dirty="0"/>
              <a:t>⏳ </a:t>
            </a:r>
            <a:r>
              <a:rPr lang="tr-TR" b="1" dirty="0" err="1"/>
              <a:t>Treatment</a:t>
            </a:r>
            <a:r>
              <a:rPr lang="tr-TR" b="1" dirty="0"/>
              <a:t> </a:t>
            </a:r>
            <a:r>
              <a:rPr lang="tr-TR" b="1" dirty="0" err="1"/>
              <a:t>Duration</a:t>
            </a:r>
            <a:endParaRPr lang="tr-TR" b="1" dirty="0"/>
          </a:p>
          <a:p>
            <a:r>
              <a:rPr lang="tr-TR" dirty="0"/>
              <a:t>✅ </a:t>
            </a:r>
            <a:r>
              <a:rPr lang="tr-TR" b="1" dirty="0"/>
              <a:t>An 8-week (</a:t>
            </a:r>
            <a:r>
              <a:rPr lang="tr-TR" b="1" dirty="0" err="1"/>
              <a:t>or</a:t>
            </a:r>
            <a:r>
              <a:rPr lang="tr-TR" b="1" dirty="0"/>
              <a:t> </a:t>
            </a:r>
            <a:r>
              <a:rPr lang="tr-TR" b="1" dirty="0" err="1"/>
              <a:t>shorter</a:t>
            </a:r>
            <a:r>
              <a:rPr lang="tr-TR" b="1" dirty="0"/>
              <a:t>) </a:t>
            </a:r>
            <a:r>
              <a:rPr lang="tr-TR" b="1" dirty="0" err="1"/>
              <a:t>course</a:t>
            </a:r>
            <a:r>
              <a:rPr lang="tr-TR" b="1" dirty="0"/>
              <a:t> of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patch</a:t>
            </a:r>
            <a:r>
              <a:rPr lang="tr-TR" b="1" dirty="0"/>
              <a:t> </a:t>
            </a:r>
            <a:r>
              <a:rPr lang="tr-TR" b="1" dirty="0" err="1"/>
              <a:t>therapy</a:t>
            </a:r>
            <a:r>
              <a:rPr lang="tr-TR" b="1" dirty="0"/>
              <a:t> has </a:t>
            </a:r>
            <a:r>
              <a:rPr lang="tr-TR" b="1" dirty="0" err="1"/>
              <a:t>been</a:t>
            </a:r>
            <a:r>
              <a:rPr lang="tr-TR" b="1" dirty="0"/>
              <a:t> </a:t>
            </a:r>
            <a:r>
              <a:rPr lang="tr-TR" b="1" dirty="0" err="1"/>
              <a:t>shown</a:t>
            </a:r>
            <a:r>
              <a:rPr lang="tr-TR" b="1" dirty="0"/>
              <a:t> </a:t>
            </a:r>
            <a:r>
              <a:rPr lang="tr-TR" b="1" dirty="0" err="1"/>
              <a:t>to</a:t>
            </a:r>
            <a:r>
              <a:rPr lang="tr-TR" b="1" dirty="0"/>
              <a:t> be as </a:t>
            </a:r>
            <a:r>
              <a:rPr lang="tr-TR" b="1" dirty="0" err="1"/>
              <a:t>effective</a:t>
            </a:r>
            <a:r>
              <a:rPr lang="tr-TR" b="1" dirty="0"/>
              <a:t> as </a:t>
            </a:r>
            <a:r>
              <a:rPr lang="tr-TR" b="1" dirty="0" err="1"/>
              <a:t>longer</a:t>
            </a:r>
            <a:r>
              <a:rPr lang="tr-TR" b="1" dirty="0"/>
              <a:t> </a:t>
            </a:r>
            <a:r>
              <a:rPr lang="tr-TR" b="1" dirty="0" err="1"/>
              <a:t>treatment</a:t>
            </a:r>
            <a:r>
              <a:rPr lang="tr-TR" b="1" dirty="0"/>
              <a:t> </a:t>
            </a:r>
            <a:r>
              <a:rPr lang="tr-TR" b="1" dirty="0" err="1"/>
              <a:t>durations</a:t>
            </a:r>
            <a:r>
              <a:rPr lang="tr-TR" b="1" dirty="0"/>
              <a:t> in </a:t>
            </a:r>
            <a:r>
              <a:rPr lang="tr-TR" b="1" dirty="0" err="1"/>
              <a:t>many</a:t>
            </a:r>
            <a:r>
              <a:rPr lang="tr-TR" b="1" dirty="0"/>
              <a:t> </a:t>
            </a:r>
            <a:r>
              <a:rPr lang="tr-TR" b="1" dirty="0" err="1"/>
              <a:t>smokers</a:t>
            </a:r>
            <a:r>
              <a:rPr lang="tr-TR" b="1" dirty="0"/>
              <a:t>.</a:t>
            </a:r>
            <a:endParaRPr lang="tr-TR" dirty="0"/>
          </a:p>
          <a:p>
            <a:pPr>
              <a:buFont typeface="Arial" panose="020B0604020202020204" pitchFamily="34" charset="0"/>
              <a:buChar char="•"/>
            </a:pPr>
            <a:endParaRPr lang="tr-TR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09CE717-5380-1D0F-2D74-7439D9C5E704}"/>
              </a:ext>
            </a:extLst>
          </p:cNvPr>
          <p:cNvSpPr txBox="1"/>
          <p:nvPr/>
        </p:nvSpPr>
        <p:spPr>
          <a:xfrm>
            <a:off x="442454" y="25330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b="1" dirty="0" err="1"/>
              <a:t>Nicotine</a:t>
            </a:r>
            <a:r>
              <a:rPr lang="tr-TR" sz="2400" b="1" dirty="0"/>
              <a:t> </a:t>
            </a:r>
            <a:r>
              <a:rPr lang="tr-TR" sz="2400" b="1" dirty="0" err="1"/>
              <a:t>Patch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874423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0F810A00-232E-44CD-7DE6-8C3F2FC0E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062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1E70B692-4BA9-87DB-6730-D70F59538D3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055932" y="2327188"/>
            <a:ext cx="3220285" cy="3975290"/>
          </a:xfrm>
          <a:prstGeom prst="rect">
            <a:avLst/>
          </a:prstGeom>
          <a:ln w="9525">
            <a:noFill/>
          </a:ln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FEFA9A9-E42E-2A29-674A-A1D66345EF8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247726" y="2327188"/>
            <a:ext cx="3073254" cy="3975290"/>
          </a:xfrm>
          <a:prstGeom prst="rect">
            <a:avLst/>
          </a:prstGeom>
          <a:ln w="9525">
            <a:noFill/>
          </a:ln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E96FACE9-97D9-9179-C8D5-7A382A976A7B}"/>
              </a:ext>
            </a:extLst>
          </p:cNvPr>
          <p:cNvSpPr txBox="1"/>
          <p:nvPr/>
        </p:nvSpPr>
        <p:spPr>
          <a:xfrm>
            <a:off x="1061884" y="555522"/>
            <a:ext cx="6096000" cy="1294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Nicotine</a:t>
            </a:r>
            <a:r>
              <a:rPr lang="tr-TR" b="1" dirty="0"/>
              <a:t> Oral </a:t>
            </a:r>
            <a:r>
              <a:rPr lang="tr-TR" b="1" dirty="0" err="1"/>
              <a:t>Spray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💨 </a:t>
            </a:r>
            <a:r>
              <a:rPr lang="tr-TR" b="1" dirty="0" err="1"/>
              <a:t>Each</a:t>
            </a:r>
            <a:r>
              <a:rPr lang="tr-TR" b="1" dirty="0"/>
              <a:t> </a:t>
            </a:r>
            <a:r>
              <a:rPr lang="tr-TR" b="1" dirty="0" err="1"/>
              <a:t>actuation</a:t>
            </a:r>
            <a:r>
              <a:rPr lang="tr-TR" b="1" dirty="0"/>
              <a:t> (</a:t>
            </a:r>
            <a:r>
              <a:rPr lang="tr-TR" b="1" dirty="0" err="1"/>
              <a:t>spray</a:t>
            </a:r>
            <a:r>
              <a:rPr lang="tr-TR" b="1" dirty="0"/>
              <a:t>):</a:t>
            </a:r>
            <a:r>
              <a:rPr lang="tr-TR" dirty="0"/>
              <a:t> 0.07 </a:t>
            </a:r>
            <a:r>
              <a:rPr lang="tr-TR" dirty="0" err="1"/>
              <a:t>mL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💊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delivered</a:t>
            </a:r>
            <a:r>
              <a:rPr lang="tr-TR" b="1" dirty="0"/>
              <a:t>:</a:t>
            </a:r>
            <a:r>
              <a:rPr lang="tr-TR" dirty="0"/>
              <a:t> 1 mg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spray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369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B3C373-E4F9-E90E-44EF-BA7DAC2C2A6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752550" y="1185480"/>
            <a:ext cx="2957400" cy="4487040"/>
          </a:xfrm>
          <a:prstGeom prst="rect">
            <a:avLst/>
          </a:prstGeom>
          <a:ln w="9525">
            <a:noFill/>
          </a:ln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611FD6BA-9085-6956-2E7B-5F3F4EDADED6}"/>
              </a:ext>
            </a:extLst>
          </p:cNvPr>
          <p:cNvSpPr txBox="1"/>
          <p:nvPr/>
        </p:nvSpPr>
        <p:spPr>
          <a:xfrm>
            <a:off x="845573" y="2278144"/>
            <a:ext cx="6646607" cy="2540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Nasal</a:t>
            </a:r>
            <a:r>
              <a:rPr lang="tr-TR" b="1" dirty="0"/>
              <a:t> </a:t>
            </a:r>
            <a:r>
              <a:rPr lang="tr-TR" b="1" dirty="0" err="1"/>
              <a:t>Spray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👃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delivery</a:t>
            </a:r>
            <a:r>
              <a:rPr lang="tr-TR" b="1" dirty="0"/>
              <a:t>:</a:t>
            </a:r>
            <a:r>
              <a:rPr lang="tr-TR" dirty="0"/>
              <a:t> 0.5 mg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spray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💨 </a:t>
            </a:r>
            <a:r>
              <a:rPr lang="tr-TR" b="1" dirty="0"/>
              <a:t>Administration:</a:t>
            </a:r>
            <a:r>
              <a:rPr lang="tr-TR" dirty="0"/>
              <a:t> </a:t>
            </a:r>
            <a:r>
              <a:rPr lang="tr-TR" dirty="0" err="1"/>
              <a:t>One</a:t>
            </a:r>
            <a:r>
              <a:rPr lang="tr-TR" dirty="0"/>
              <a:t> </a:t>
            </a:r>
            <a:r>
              <a:rPr lang="tr-TR" dirty="0" err="1"/>
              <a:t>spray</a:t>
            </a:r>
            <a:r>
              <a:rPr lang="tr-TR" dirty="0"/>
              <a:t> in </a:t>
            </a:r>
            <a:r>
              <a:rPr lang="tr-TR" dirty="0" err="1"/>
              <a:t>each</a:t>
            </a:r>
            <a:r>
              <a:rPr lang="tr-TR" dirty="0"/>
              <a:t> </a:t>
            </a:r>
            <a:r>
              <a:rPr lang="tr-TR" dirty="0" err="1"/>
              <a:t>nostril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⏱️ </a:t>
            </a:r>
            <a:r>
              <a:rPr lang="tr-TR" b="1" dirty="0"/>
              <a:t>Maximum </a:t>
            </a:r>
            <a:r>
              <a:rPr lang="tr-TR" b="1" dirty="0" err="1"/>
              <a:t>dose</a:t>
            </a:r>
            <a:r>
              <a:rPr lang="tr-TR" b="1" dirty="0"/>
              <a:t>:</a:t>
            </a:r>
            <a:r>
              <a:rPr lang="tr-TR" dirty="0"/>
              <a:t> 5 </a:t>
            </a:r>
            <a:r>
              <a:rPr lang="tr-TR" dirty="0" err="1"/>
              <a:t>doses</a:t>
            </a:r>
            <a:r>
              <a:rPr lang="tr-TR" dirty="0"/>
              <a:t>/</a:t>
            </a:r>
            <a:r>
              <a:rPr lang="tr-TR" dirty="0" err="1"/>
              <a:t>hour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📅 </a:t>
            </a:r>
            <a:r>
              <a:rPr lang="tr-TR" b="1" dirty="0" err="1"/>
              <a:t>Recommended</a:t>
            </a:r>
            <a:r>
              <a:rPr lang="tr-TR" b="1" dirty="0"/>
              <a:t> </a:t>
            </a:r>
            <a:r>
              <a:rPr lang="tr-TR" b="1" dirty="0" err="1"/>
              <a:t>duration</a:t>
            </a:r>
            <a:r>
              <a:rPr lang="tr-TR" b="1" dirty="0"/>
              <a:t>:</a:t>
            </a:r>
            <a:r>
              <a:rPr lang="tr-TR" dirty="0"/>
              <a:t> </a:t>
            </a:r>
            <a:r>
              <a:rPr lang="tr-TR" dirty="0" err="1"/>
              <a:t>Up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6 </a:t>
            </a:r>
            <a:r>
              <a:rPr lang="tr-TR" dirty="0" err="1"/>
              <a:t>months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⚠️ </a:t>
            </a:r>
            <a:r>
              <a:rPr lang="tr-TR" b="1" dirty="0" err="1"/>
              <a:t>Caution</a:t>
            </a:r>
            <a:r>
              <a:rPr lang="tr-TR" b="1" dirty="0"/>
              <a:t>:</a:t>
            </a:r>
            <a:r>
              <a:rPr lang="tr-TR" dirty="0"/>
              <a:t> </a:t>
            </a:r>
            <a:r>
              <a:rPr lang="tr-TR" dirty="0" err="1"/>
              <a:t>Prolonged</a:t>
            </a:r>
            <a:r>
              <a:rPr lang="tr-TR" dirty="0"/>
              <a:t> </a:t>
            </a:r>
            <a:r>
              <a:rPr lang="tr-TR" dirty="0" err="1"/>
              <a:t>use</a:t>
            </a:r>
            <a:r>
              <a:rPr lang="tr-TR" dirty="0"/>
              <a:t> at </a:t>
            </a:r>
            <a:r>
              <a:rPr lang="tr-TR" dirty="0" err="1"/>
              <a:t>high</a:t>
            </a:r>
            <a:r>
              <a:rPr lang="tr-TR" dirty="0"/>
              <a:t> </a:t>
            </a:r>
            <a:r>
              <a:rPr lang="tr-TR" dirty="0" err="1"/>
              <a:t>doses</a:t>
            </a:r>
            <a:r>
              <a:rPr lang="tr-TR" dirty="0"/>
              <a:t> </a:t>
            </a:r>
            <a:r>
              <a:rPr lang="tr-TR" dirty="0" err="1"/>
              <a:t>may</a:t>
            </a:r>
            <a:r>
              <a:rPr lang="tr-TR" dirty="0"/>
              <a:t> </a:t>
            </a:r>
            <a:r>
              <a:rPr lang="tr-TR" dirty="0" err="1"/>
              <a:t>lead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dependence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911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FF4BAF-19FE-8887-4CB2-65BB0E941E7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08826" y="2938688"/>
            <a:ext cx="3537031" cy="3235970"/>
          </a:xfrm>
          <a:prstGeom prst="rect">
            <a:avLst/>
          </a:prstGeom>
          <a:ln w="9525">
            <a:noFill/>
          </a:ln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2D6A1F97-463A-BB0E-9EE1-CAA3C20DD0C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4804342" y="3095207"/>
            <a:ext cx="6768226" cy="2984009"/>
          </a:xfrm>
          <a:prstGeom prst="rect">
            <a:avLst/>
          </a:prstGeom>
          <a:ln w="9525">
            <a:noFill/>
          </a:ln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AB0F5BD-7325-CDBA-A016-873513A114AE}"/>
              </a:ext>
            </a:extLst>
          </p:cNvPr>
          <p:cNvSpPr txBox="1"/>
          <p:nvPr/>
        </p:nvSpPr>
        <p:spPr>
          <a:xfrm>
            <a:off x="1366683" y="510033"/>
            <a:ext cx="6096000" cy="2125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Inhaler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🫁 </a:t>
            </a:r>
            <a:r>
              <a:rPr lang="tr-TR" b="1" dirty="0" err="1"/>
              <a:t>Absorption</a:t>
            </a:r>
            <a:r>
              <a:rPr lang="tr-TR" b="1" dirty="0"/>
              <a:t>:</a:t>
            </a:r>
            <a:r>
              <a:rPr lang="tr-TR" dirty="0"/>
              <a:t> Oral </a:t>
            </a:r>
            <a:r>
              <a:rPr lang="tr-TR" dirty="0" err="1"/>
              <a:t>mucosa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📦 </a:t>
            </a:r>
            <a:r>
              <a:rPr lang="tr-TR" b="1" dirty="0" err="1"/>
              <a:t>Formulation</a:t>
            </a:r>
            <a:r>
              <a:rPr lang="tr-TR" b="1" dirty="0"/>
              <a:t>:</a:t>
            </a:r>
            <a:r>
              <a:rPr lang="tr-TR" dirty="0"/>
              <a:t> </a:t>
            </a:r>
            <a:r>
              <a:rPr lang="tr-TR" dirty="0" err="1"/>
              <a:t>Replaceable</a:t>
            </a:r>
            <a:r>
              <a:rPr lang="tr-TR" dirty="0"/>
              <a:t> </a:t>
            </a:r>
            <a:r>
              <a:rPr lang="tr-TR" dirty="0" err="1"/>
              <a:t>cartridges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💨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delivery</a:t>
            </a:r>
            <a:r>
              <a:rPr lang="tr-TR" b="1" dirty="0"/>
              <a:t>:</a:t>
            </a:r>
            <a:r>
              <a:rPr lang="tr-TR" dirty="0"/>
              <a:t> ~13 µg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inhalation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📅 </a:t>
            </a:r>
            <a:r>
              <a:rPr lang="tr-TR" b="1" dirty="0" err="1"/>
              <a:t>Typical</a:t>
            </a:r>
            <a:r>
              <a:rPr lang="tr-TR" b="1" dirty="0"/>
              <a:t> </a:t>
            </a:r>
            <a:r>
              <a:rPr lang="tr-TR" b="1" dirty="0" err="1"/>
              <a:t>use</a:t>
            </a:r>
            <a:r>
              <a:rPr lang="tr-TR" b="1" dirty="0"/>
              <a:t>:</a:t>
            </a:r>
            <a:r>
              <a:rPr lang="tr-TR" dirty="0"/>
              <a:t> 5–6 </a:t>
            </a:r>
            <a:r>
              <a:rPr lang="tr-TR" dirty="0" err="1"/>
              <a:t>cartridges</a:t>
            </a:r>
            <a:r>
              <a:rPr lang="tr-TR" dirty="0"/>
              <a:t>/</a:t>
            </a:r>
            <a:r>
              <a:rPr lang="tr-TR" dirty="0" err="1"/>
              <a:t>day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59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7015409-7A23-269F-A6F0-3DDB990CC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94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0DDA8F2-C824-3C7D-FE90-4FA44145D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5" y="764765"/>
            <a:ext cx="6790403" cy="509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99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8138532-0668-5C7F-E6CD-A76546E69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Bupropion</a:t>
            </a:r>
            <a:endParaRPr lang="tr-TR" dirty="0"/>
          </a:p>
        </p:txBody>
      </p:sp>
      <p:pic>
        <p:nvPicPr>
          <p:cNvPr id="5" name="Resim 4" descr="metin, iş kartı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4ADD928-BDC5-773E-B419-4CD0CCB14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33" y="1275216"/>
            <a:ext cx="5255215" cy="2960437"/>
          </a:xfrm>
          <a:prstGeom prst="rect">
            <a:avLst/>
          </a:prstGeom>
        </p:spPr>
      </p:pic>
      <p:pic>
        <p:nvPicPr>
          <p:cNvPr id="7" name="Resim 6" descr="metin, etiket, ambalaj ve etiketleme, mark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E776A53-D4EF-DC1A-823A-18B209308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252" y="3342039"/>
            <a:ext cx="4229758" cy="2873477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5BD47412-E5C8-0B46-BB0C-14954CB2A8E9}"/>
              </a:ext>
            </a:extLst>
          </p:cNvPr>
          <p:cNvSpPr txBox="1"/>
          <p:nvPr/>
        </p:nvSpPr>
        <p:spPr>
          <a:xfrm>
            <a:off x="467252" y="1690688"/>
            <a:ext cx="7415917" cy="4619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dirty="0"/>
              <a:t>🧠 </a:t>
            </a:r>
            <a:r>
              <a:rPr lang="tr-TR" b="1" dirty="0" err="1"/>
              <a:t>Mechanism</a:t>
            </a:r>
            <a:r>
              <a:rPr lang="tr-TR" b="1" dirty="0"/>
              <a:t> of Action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🟦 </a:t>
            </a:r>
            <a:r>
              <a:rPr lang="tr-TR" b="1" dirty="0"/>
              <a:t>↑ Dopamine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Inhibits</a:t>
            </a:r>
            <a:r>
              <a:rPr lang="tr-TR" dirty="0"/>
              <a:t> dopamine </a:t>
            </a:r>
            <a:r>
              <a:rPr lang="tr-TR" dirty="0" err="1"/>
              <a:t>reuptake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tr-TR" dirty="0"/>
              <a:t>🟩 </a:t>
            </a:r>
            <a:r>
              <a:rPr lang="tr-TR" b="1" dirty="0"/>
              <a:t>↑ </a:t>
            </a:r>
            <a:r>
              <a:rPr lang="tr-TR" b="1" dirty="0" err="1"/>
              <a:t>Norepinephrine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Weak</a:t>
            </a:r>
            <a:r>
              <a:rPr lang="tr-TR" dirty="0"/>
              <a:t> </a:t>
            </a:r>
            <a:r>
              <a:rPr lang="tr-TR" dirty="0" err="1"/>
              <a:t>norepinephrine</a:t>
            </a:r>
            <a:r>
              <a:rPr lang="tr-TR" dirty="0"/>
              <a:t> </a:t>
            </a:r>
            <a:r>
              <a:rPr lang="tr-TR" dirty="0" err="1"/>
              <a:t>reuptake</a:t>
            </a:r>
            <a:r>
              <a:rPr lang="tr-TR" dirty="0"/>
              <a:t> </a:t>
            </a:r>
            <a:r>
              <a:rPr lang="tr-TR" dirty="0" err="1"/>
              <a:t>inhibitor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tr-TR" dirty="0"/>
              <a:t>🚫 </a:t>
            </a:r>
            <a:r>
              <a:rPr lang="tr-TR" b="1" dirty="0" err="1"/>
              <a:t>Blocks</a:t>
            </a:r>
            <a:r>
              <a:rPr lang="tr-TR" b="1" dirty="0"/>
              <a:t>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Reward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Antagonizes</a:t>
            </a:r>
            <a:r>
              <a:rPr lang="tr-TR" dirty="0"/>
              <a:t> </a:t>
            </a:r>
            <a:r>
              <a:rPr lang="tr-TR" dirty="0" err="1"/>
              <a:t>nicotinic</a:t>
            </a:r>
            <a:r>
              <a:rPr lang="tr-TR" dirty="0"/>
              <a:t> </a:t>
            </a:r>
            <a:r>
              <a:rPr lang="tr-TR" dirty="0" err="1"/>
              <a:t>acetylcholine</a:t>
            </a:r>
            <a:r>
              <a:rPr lang="tr-TR" dirty="0"/>
              <a:t> </a:t>
            </a:r>
            <a:r>
              <a:rPr lang="tr-TR" dirty="0" err="1"/>
              <a:t>receptors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tr-TR" dirty="0"/>
              <a:t>😊 </a:t>
            </a:r>
            <a:r>
              <a:rPr lang="tr-TR" b="1" dirty="0" err="1"/>
              <a:t>Clinical</a:t>
            </a:r>
            <a:r>
              <a:rPr lang="tr-TR" b="1" dirty="0"/>
              <a:t> </a:t>
            </a:r>
            <a:r>
              <a:rPr lang="tr-TR" b="1" dirty="0" err="1"/>
              <a:t>Effect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Reduces</a:t>
            </a:r>
            <a:r>
              <a:rPr lang="tr-TR" dirty="0"/>
              <a:t> </a:t>
            </a:r>
            <a:r>
              <a:rPr lang="tr-TR" dirty="0" err="1"/>
              <a:t>withdrawal</a:t>
            </a:r>
            <a:r>
              <a:rPr lang="tr-TR" dirty="0"/>
              <a:t> </a:t>
            </a:r>
            <a:r>
              <a:rPr lang="tr-TR" dirty="0" err="1"/>
              <a:t>symptoms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Reduces</a:t>
            </a:r>
            <a:r>
              <a:rPr lang="tr-TR" dirty="0"/>
              <a:t> </a:t>
            </a:r>
            <a:r>
              <a:rPr lang="tr-TR" dirty="0" err="1"/>
              <a:t>cravings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Improves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likelihood</a:t>
            </a:r>
            <a:r>
              <a:rPr lang="tr-TR" dirty="0"/>
              <a:t> of </a:t>
            </a:r>
            <a:r>
              <a:rPr lang="tr-TR" dirty="0" err="1"/>
              <a:t>successful</a:t>
            </a:r>
            <a:r>
              <a:rPr lang="tr-TR" dirty="0"/>
              <a:t> </a:t>
            </a:r>
            <a:r>
              <a:rPr lang="tr-TR" dirty="0" err="1"/>
              <a:t>smoking</a:t>
            </a:r>
            <a:r>
              <a:rPr lang="tr-TR" dirty="0"/>
              <a:t> </a:t>
            </a:r>
            <a:r>
              <a:rPr lang="tr-TR" dirty="0" err="1"/>
              <a:t>cessation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7364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>
            <a:extLst>
              <a:ext uri="{FF2B5EF4-FFF2-40B4-BE49-F238E27FC236}">
                <a16:creationId xmlns:a16="http://schemas.microsoft.com/office/drawing/2014/main" id="{8D330C8F-D822-CD59-DA15-6397991C4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194660"/>
              </p:ext>
            </p:extLst>
          </p:nvPr>
        </p:nvGraphicFramePr>
        <p:xfrm>
          <a:off x="956187" y="2697480"/>
          <a:ext cx="9878961" cy="1463040"/>
        </p:xfrm>
        <a:graphic>
          <a:graphicData uri="http://schemas.openxmlformats.org/drawingml/2006/table">
            <a:tbl>
              <a:tblPr/>
              <a:tblGrid>
                <a:gridCol w="792072">
                  <a:extLst>
                    <a:ext uri="{9D8B030D-6E8A-4147-A177-3AD203B41FA5}">
                      <a16:colId xmlns:a16="http://schemas.microsoft.com/office/drawing/2014/main" val="4271250253"/>
                    </a:ext>
                  </a:extLst>
                </a:gridCol>
                <a:gridCol w="2069086">
                  <a:extLst>
                    <a:ext uri="{9D8B030D-6E8A-4147-A177-3AD203B41FA5}">
                      <a16:colId xmlns:a16="http://schemas.microsoft.com/office/drawing/2014/main" val="3995985293"/>
                    </a:ext>
                  </a:extLst>
                </a:gridCol>
                <a:gridCol w="7017803">
                  <a:extLst>
                    <a:ext uri="{9D8B030D-6E8A-4147-A177-3AD203B41FA5}">
                      <a16:colId xmlns:a16="http://schemas.microsoft.com/office/drawing/2014/main" val="15151365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💊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b="1"/>
                        <a:t>Formulation</a:t>
                      </a:r>
                      <a:endParaRPr lang="tr-T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150 mg sustained-release (SR) tablets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447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⏱️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b="1"/>
                        <a:t>Tmax</a:t>
                      </a:r>
                      <a:endParaRPr lang="tr-T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~3 hours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977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🧬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b="1"/>
                        <a:t>Metabolism</a:t>
                      </a:r>
                      <a:endParaRPr lang="tr-T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dirty="0" err="1"/>
                        <a:t>Hepatic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metabolism</a:t>
                      </a:r>
                      <a:endParaRPr lang="tr-T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269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/>
                        <a:t>⚠️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b="1"/>
                        <a:t>Drug interactions</a:t>
                      </a:r>
                      <a:endParaRPr lang="tr-T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dirty="0" err="1"/>
                        <a:t>Potential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interactions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with</a:t>
                      </a:r>
                      <a:r>
                        <a:rPr lang="tr-TR" dirty="0"/>
                        <a:t> CYP2B6 </a:t>
                      </a:r>
                      <a:r>
                        <a:rPr lang="tr-TR" dirty="0" err="1"/>
                        <a:t>substrates</a:t>
                      </a:r>
                      <a:r>
                        <a:rPr lang="tr-TR" dirty="0"/>
                        <a:t>, </a:t>
                      </a:r>
                      <a:r>
                        <a:rPr lang="tr-TR" dirty="0" err="1"/>
                        <a:t>inhibitors</a:t>
                      </a:r>
                      <a:r>
                        <a:rPr lang="tr-TR" dirty="0"/>
                        <a:t>, </a:t>
                      </a:r>
                      <a:r>
                        <a:rPr lang="tr-TR" dirty="0" err="1"/>
                        <a:t>or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inducers</a:t>
                      </a:r>
                      <a:endParaRPr lang="tr-T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9780959"/>
                  </a:ext>
                </a:extLst>
              </a:tr>
            </a:tbl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B7C2822C-A52D-1EC8-D185-7145FA392168}"/>
              </a:ext>
            </a:extLst>
          </p:cNvPr>
          <p:cNvSpPr txBox="1"/>
          <p:nvPr/>
        </p:nvSpPr>
        <p:spPr>
          <a:xfrm>
            <a:off x="1406013" y="145048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strike="noStrike" spc="-1" dirty="0" err="1">
                <a:solidFill>
                  <a:srgbClr val="0094AB"/>
                </a:solidFill>
                <a:latin typeface="Calibri"/>
                <a:ea typeface="Arial"/>
              </a:rPr>
              <a:t>Bupropion</a:t>
            </a:r>
            <a:r>
              <a:rPr lang="tr-TR" sz="2400" b="1" strike="noStrike" spc="-1" dirty="0">
                <a:solidFill>
                  <a:srgbClr val="0094AB"/>
                </a:solidFill>
                <a:latin typeface="Calibri"/>
                <a:ea typeface="Arial"/>
              </a:rPr>
              <a:t> SR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42617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05E5A8-3336-11AF-C458-B71B3F79A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207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2D29A310-28C9-19AB-B974-31747BA3F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34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20FE4C9A-CE6E-DC63-9FAD-E7E749E14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35" y="86852"/>
            <a:ext cx="10156723" cy="677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36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7E8A2B2F-6E7D-4611-1E63-6013472D9F97}"/>
              </a:ext>
            </a:extLst>
          </p:cNvPr>
          <p:cNvSpPr txBox="1"/>
          <p:nvPr/>
        </p:nvSpPr>
        <p:spPr>
          <a:xfrm>
            <a:off x="530941" y="6104198"/>
            <a:ext cx="11159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Howes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S,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Hartmann-Boyce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J,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Livingstone-Banks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J, Hong B,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Lindson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N.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Antidepressants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for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smoking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cessation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. </a:t>
            </a:r>
            <a:r>
              <a:rPr lang="tr-TR" sz="1200" b="0" i="1" dirty="0" err="1">
                <a:solidFill>
                  <a:srgbClr val="212121"/>
                </a:solidFill>
                <a:effectLst/>
                <a:latin typeface="BlinkMacSystemFont"/>
              </a:rPr>
              <a:t>Cochrane</a:t>
            </a:r>
            <a:r>
              <a:rPr lang="tr-TR" sz="1200" b="0" i="1" dirty="0">
                <a:solidFill>
                  <a:srgbClr val="212121"/>
                </a:solidFill>
                <a:effectLst/>
                <a:latin typeface="BlinkMacSystemFont"/>
              </a:rPr>
              <a:t> Database </a:t>
            </a:r>
            <a:r>
              <a:rPr lang="tr-TR" sz="1200" b="0" i="1" dirty="0" err="1">
                <a:solidFill>
                  <a:srgbClr val="212121"/>
                </a:solidFill>
                <a:effectLst/>
                <a:latin typeface="BlinkMacSystemFont"/>
              </a:rPr>
              <a:t>Syst</a:t>
            </a:r>
            <a:r>
              <a:rPr lang="tr-TR" sz="1200" b="0" i="1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tr-TR" sz="1200" b="0" i="1" dirty="0" err="1">
                <a:solidFill>
                  <a:srgbClr val="212121"/>
                </a:solidFill>
                <a:effectLst/>
                <a:latin typeface="BlinkMacSystemFont"/>
              </a:rPr>
              <a:t>Rev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. 2020;4(4):CD000031.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Published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2020 </a:t>
            </a:r>
            <a:r>
              <a:rPr lang="tr-TR" sz="1200" b="0" i="0" dirty="0" err="1">
                <a:solidFill>
                  <a:srgbClr val="212121"/>
                </a:solidFill>
                <a:effectLst/>
                <a:latin typeface="BlinkMacSystemFont"/>
              </a:rPr>
              <a:t>Apr</a:t>
            </a:r>
            <a:r>
              <a:rPr lang="tr-TR" sz="1200" b="0" i="0" dirty="0">
                <a:solidFill>
                  <a:srgbClr val="212121"/>
                </a:solidFill>
                <a:effectLst/>
                <a:latin typeface="BlinkMacSystemFont"/>
              </a:rPr>
              <a:t> 22. doi:10.1002/14651858.CD000031.pub5</a:t>
            </a:r>
            <a:endParaRPr lang="tr-TR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861DA97-B8AA-214D-696D-23F97C8E96FC}"/>
              </a:ext>
            </a:extLst>
          </p:cNvPr>
          <p:cNvSpPr txBox="1"/>
          <p:nvPr/>
        </p:nvSpPr>
        <p:spPr>
          <a:xfrm>
            <a:off x="786581" y="2192198"/>
            <a:ext cx="5309419" cy="1709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Why</a:t>
            </a:r>
            <a:r>
              <a:rPr lang="tr-TR" b="1" dirty="0"/>
              <a:t> </a:t>
            </a:r>
            <a:r>
              <a:rPr lang="tr-TR" b="1" dirty="0" err="1"/>
              <a:t>Choose</a:t>
            </a:r>
            <a:r>
              <a:rPr lang="tr-TR" b="1" dirty="0"/>
              <a:t> </a:t>
            </a:r>
            <a:r>
              <a:rPr lang="tr-TR" b="1" dirty="0" err="1"/>
              <a:t>Bupropion</a:t>
            </a:r>
            <a:r>
              <a:rPr lang="tr-TR" b="1" dirty="0"/>
              <a:t>?</a:t>
            </a:r>
          </a:p>
          <a:p>
            <a:pPr>
              <a:lnSpc>
                <a:spcPct val="150000"/>
              </a:lnSpc>
              <a:buNone/>
            </a:pPr>
            <a:r>
              <a:rPr lang="tr-TR" dirty="0"/>
              <a:t>🟢 Can be </a:t>
            </a:r>
            <a:r>
              <a:rPr lang="tr-TR" dirty="0" err="1"/>
              <a:t>combined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b="1" dirty="0"/>
              <a:t>NRT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⚖️ </a:t>
            </a:r>
            <a:r>
              <a:rPr lang="tr-TR" dirty="0" err="1"/>
              <a:t>Helps</a:t>
            </a:r>
            <a:r>
              <a:rPr lang="tr-TR" dirty="0"/>
              <a:t> limit </a:t>
            </a:r>
            <a:r>
              <a:rPr lang="tr-TR" b="1" dirty="0"/>
              <a:t>post-</a:t>
            </a:r>
            <a:r>
              <a:rPr lang="tr-TR" b="1" dirty="0" err="1"/>
              <a:t>cessation</a:t>
            </a:r>
            <a:r>
              <a:rPr lang="tr-TR" b="1" dirty="0"/>
              <a:t> </a:t>
            </a:r>
            <a:r>
              <a:rPr lang="tr-TR" b="1" dirty="0" err="1"/>
              <a:t>weight</a:t>
            </a:r>
            <a:r>
              <a:rPr lang="tr-TR" b="1" dirty="0"/>
              <a:t> </a:t>
            </a:r>
            <a:r>
              <a:rPr lang="tr-TR" b="1" dirty="0" err="1"/>
              <a:t>gain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📊 </a:t>
            </a:r>
            <a:r>
              <a:rPr lang="tr-TR" b="1" dirty="0"/>
              <a:t>~2× </a:t>
            </a:r>
            <a:r>
              <a:rPr lang="tr-TR" b="1" dirty="0" err="1"/>
              <a:t>higher</a:t>
            </a:r>
            <a:r>
              <a:rPr lang="tr-TR" b="1" dirty="0"/>
              <a:t> </a:t>
            </a:r>
            <a:r>
              <a:rPr lang="tr-TR" b="1" dirty="0" err="1"/>
              <a:t>quit</a:t>
            </a:r>
            <a:r>
              <a:rPr lang="tr-TR" b="1" dirty="0"/>
              <a:t> </a:t>
            </a:r>
            <a:r>
              <a:rPr lang="tr-TR" b="1" dirty="0" err="1"/>
              <a:t>rates</a:t>
            </a:r>
            <a:r>
              <a:rPr lang="tr-TR" dirty="0"/>
              <a:t> </a:t>
            </a:r>
            <a:r>
              <a:rPr lang="tr-TR" dirty="0" err="1"/>
              <a:t>compared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placebo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79179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kutusu 8">
            <a:extLst>
              <a:ext uri="{FF2B5EF4-FFF2-40B4-BE49-F238E27FC236}">
                <a16:creationId xmlns:a16="http://schemas.microsoft.com/office/drawing/2014/main" id="{39A766D4-DCE4-6CCE-C1E1-B5D30CA554A2}"/>
              </a:ext>
            </a:extLst>
          </p:cNvPr>
          <p:cNvSpPr txBox="1"/>
          <p:nvPr/>
        </p:nvSpPr>
        <p:spPr>
          <a:xfrm>
            <a:off x="766916" y="1015512"/>
            <a:ext cx="6096000" cy="5035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dirty="0"/>
              <a:t>🔴 </a:t>
            </a:r>
            <a:r>
              <a:rPr lang="tr-TR" b="1" dirty="0" err="1"/>
              <a:t>Contraindicated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Epilepsy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Eating</a:t>
            </a:r>
            <a:r>
              <a:rPr lang="tr-TR" dirty="0"/>
              <a:t> </a:t>
            </a:r>
            <a:r>
              <a:rPr lang="tr-TR" dirty="0" err="1"/>
              <a:t>disorders</a:t>
            </a:r>
            <a:r>
              <a:rPr lang="tr-TR" dirty="0"/>
              <a:t> (</a:t>
            </a:r>
            <a:r>
              <a:rPr lang="tr-TR" dirty="0" err="1"/>
              <a:t>bulimia</a:t>
            </a:r>
            <a:r>
              <a:rPr lang="tr-TR" dirty="0"/>
              <a:t>/</a:t>
            </a:r>
            <a:r>
              <a:rPr lang="tr-TR" dirty="0" err="1"/>
              <a:t>anorexia</a:t>
            </a:r>
            <a:r>
              <a:rPr lang="tr-TR" dirty="0"/>
              <a:t>)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/>
              <a:t>MAOI </a:t>
            </a:r>
            <a:r>
              <a:rPr lang="tr-TR" dirty="0" err="1"/>
              <a:t>use</a:t>
            </a:r>
            <a:r>
              <a:rPr lang="tr-TR" dirty="0"/>
              <a:t> (</a:t>
            </a:r>
            <a:r>
              <a:rPr lang="tr-TR" dirty="0" err="1"/>
              <a:t>wait</a:t>
            </a:r>
            <a:r>
              <a:rPr lang="tr-TR" dirty="0"/>
              <a:t> ≥14 </a:t>
            </a:r>
            <a:r>
              <a:rPr lang="tr-TR" dirty="0" err="1"/>
              <a:t>days</a:t>
            </a:r>
            <a:r>
              <a:rPr lang="tr-TR" dirty="0"/>
              <a:t>)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Abrupt</a:t>
            </a:r>
            <a:r>
              <a:rPr lang="tr-TR" dirty="0"/>
              <a:t> </a:t>
            </a:r>
            <a:r>
              <a:rPr lang="tr-TR" dirty="0" err="1"/>
              <a:t>alcohol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benzodiazepine </a:t>
            </a:r>
            <a:r>
              <a:rPr lang="tr-TR" dirty="0" err="1"/>
              <a:t>withdrawal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tr-TR" dirty="0"/>
              <a:t>🟡 </a:t>
            </a:r>
            <a:r>
              <a:rPr lang="tr-TR" b="1" dirty="0" err="1"/>
              <a:t>Use</a:t>
            </a:r>
            <a:r>
              <a:rPr lang="tr-TR" b="1" dirty="0"/>
              <a:t> </a:t>
            </a:r>
            <a:r>
              <a:rPr lang="tr-TR" b="1" dirty="0" err="1"/>
              <a:t>with</a:t>
            </a:r>
            <a:r>
              <a:rPr lang="tr-TR" b="1" dirty="0"/>
              <a:t> </a:t>
            </a:r>
            <a:r>
              <a:rPr lang="tr-TR" b="1" dirty="0" err="1"/>
              <a:t>caution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Head</a:t>
            </a:r>
            <a:r>
              <a:rPr lang="tr-TR" dirty="0"/>
              <a:t> </a:t>
            </a:r>
            <a:r>
              <a:rPr lang="tr-TR" dirty="0" err="1"/>
              <a:t>trauma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/>
              <a:t>Severe </a:t>
            </a:r>
            <a:r>
              <a:rPr lang="tr-TR" dirty="0" err="1"/>
              <a:t>liver</a:t>
            </a:r>
            <a:r>
              <a:rPr lang="tr-TR" dirty="0"/>
              <a:t> </a:t>
            </a:r>
            <a:r>
              <a:rPr lang="tr-TR" dirty="0" err="1"/>
              <a:t>disease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Theophylline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Metoprolol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Other</a:t>
            </a:r>
            <a:r>
              <a:rPr lang="tr-TR" dirty="0"/>
              <a:t> </a:t>
            </a:r>
            <a:r>
              <a:rPr lang="tr-TR" dirty="0" err="1"/>
              <a:t>drugs</a:t>
            </a:r>
            <a:r>
              <a:rPr lang="tr-TR" dirty="0"/>
              <a:t> </a:t>
            </a:r>
            <a:r>
              <a:rPr lang="tr-TR" dirty="0" err="1"/>
              <a:t>lowering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seizure</a:t>
            </a:r>
            <a:r>
              <a:rPr lang="tr-TR" dirty="0"/>
              <a:t> </a:t>
            </a:r>
            <a:r>
              <a:rPr lang="tr-TR" dirty="0" err="1"/>
              <a:t>threshold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48683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B784C86-0EE3-6A74-0BF3-1458850AD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845" y="3429000"/>
            <a:ext cx="4378183" cy="332741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3470C1F6-3FC6-9FD7-4C1A-059B2F831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225" y="0"/>
            <a:ext cx="3595778" cy="2442786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79259671-188C-C7D6-E09D-124F94F831D9}"/>
              </a:ext>
            </a:extLst>
          </p:cNvPr>
          <p:cNvSpPr txBox="1"/>
          <p:nvPr/>
        </p:nvSpPr>
        <p:spPr>
          <a:xfrm>
            <a:off x="410127" y="1302651"/>
            <a:ext cx="920582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b="1" dirty="0" err="1"/>
              <a:t>Mechanism</a:t>
            </a:r>
            <a:r>
              <a:rPr lang="tr-TR" b="1" dirty="0"/>
              <a:t> of Action</a:t>
            </a:r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dirty="0"/>
              <a:t>🌱 </a:t>
            </a:r>
            <a:r>
              <a:rPr lang="tr-TR" b="1" dirty="0" err="1"/>
              <a:t>Developed</a:t>
            </a:r>
            <a:r>
              <a:rPr lang="tr-TR" b="1" dirty="0"/>
              <a:t> </a:t>
            </a:r>
            <a:r>
              <a:rPr lang="tr-TR" b="1" dirty="0" err="1"/>
              <a:t>from</a:t>
            </a:r>
            <a:r>
              <a:rPr lang="tr-TR" b="1" dirty="0"/>
              <a:t> </a:t>
            </a:r>
            <a:r>
              <a:rPr lang="tr-TR" b="1" dirty="0" err="1"/>
              <a:t>cytisine</a:t>
            </a:r>
            <a:r>
              <a:rPr lang="tr-TR" dirty="0"/>
              <a:t>, a </a:t>
            </a:r>
            <a:r>
              <a:rPr lang="tr-TR" dirty="0" err="1"/>
              <a:t>naturally</a:t>
            </a:r>
            <a:r>
              <a:rPr lang="tr-TR" dirty="0"/>
              <a:t> </a:t>
            </a:r>
            <a:r>
              <a:rPr lang="tr-TR" dirty="0" err="1"/>
              <a:t>occurring</a:t>
            </a:r>
            <a:r>
              <a:rPr lang="tr-TR" dirty="0"/>
              <a:t> </a:t>
            </a:r>
            <a:r>
              <a:rPr lang="tr-TR" dirty="0" err="1"/>
              <a:t>plant</a:t>
            </a:r>
            <a:r>
              <a:rPr lang="tr-TR" dirty="0"/>
              <a:t> alkaloid.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🧠 </a:t>
            </a:r>
            <a:r>
              <a:rPr lang="tr-TR" b="1" dirty="0" err="1"/>
              <a:t>Acts</a:t>
            </a:r>
            <a:r>
              <a:rPr lang="tr-TR" b="1" dirty="0"/>
              <a:t> as a </a:t>
            </a:r>
            <a:r>
              <a:rPr lang="tr-TR" b="1" dirty="0" err="1"/>
              <a:t>partial</a:t>
            </a:r>
            <a:r>
              <a:rPr lang="tr-TR" b="1" dirty="0"/>
              <a:t> agonist </a:t>
            </a:r>
            <a:r>
              <a:rPr lang="tr-TR" b="1" dirty="0" err="1"/>
              <a:t>and</a:t>
            </a:r>
            <a:r>
              <a:rPr lang="tr-TR" b="1" dirty="0"/>
              <a:t> </a:t>
            </a:r>
            <a:r>
              <a:rPr lang="tr-TR" b="1" dirty="0" err="1"/>
              <a:t>partial</a:t>
            </a:r>
            <a:r>
              <a:rPr lang="tr-TR" b="1" dirty="0"/>
              <a:t> antagonist</a:t>
            </a:r>
            <a:r>
              <a:rPr lang="tr-TR" dirty="0"/>
              <a:t> at </a:t>
            </a:r>
            <a:r>
              <a:rPr lang="tr-TR" b="1" dirty="0"/>
              <a:t>α4β2 </a:t>
            </a:r>
            <a:r>
              <a:rPr lang="tr-TR" b="1" dirty="0" err="1"/>
              <a:t>nicotinic</a:t>
            </a:r>
            <a:r>
              <a:rPr lang="tr-TR" b="1" dirty="0"/>
              <a:t> </a:t>
            </a:r>
            <a:r>
              <a:rPr lang="tr-TR" b="1" dirty="0" err="1"/>
              <a:t>acetylcholine</a:t>
            </a:r>
            <a:r>
              <a:rPr lang="tr-TR" b="1" dirty="0"/>
              <a:t> </a:t>
            </a:r>
            <a:r>
              <a:rPr lang="tr-TR" b="1" dirty="0" err="1"/>
              <a:t>receptors</a:t>
            </a:r>
            <a:r>
              <a:rPr lang="tr-TR" b="1" dirty="0"/>
              <a:t>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⬆ </a:t>
            </a:r>
            <a:r>
              <a:rPr lang="tr-TR" b="1" dirty="0" err="1"/>
              <a:t>Compared</a:t>
            </a:r>
            <a:r>
              <a:rPr lang="tr-TR" b="1" dirty="0"/>
              <a:t> </a:t>
            </a:r>
            <a:r>
              <a:rPr lang="tr-TR" b="1" dirty="0" err="1"/>
              <a:t>with</a:t>
            </a:r>
            <a:r>
              <a:rPr lang="tr-TR" b="1" dirty="0"/>
              <a:t> </a:t>
            </a:r>
            <a:r>
              <a:rPr lang="tr-TR" b="1" dirty="0" err="1"/>
              <a:t>cytisine</a:t>
            </a:r>
            <a:r>
              <a:rPr lang="tr-TR" b="1" dirty="0"/>
              <a:t>, </a:t>
            </a:r>
            <a:r>
              <a:rPr lang="tr-TR" b="1" dirty="0" err="1"/>
              <a:t>varenicline</a:t>
            </a:r>
            <a:r>
              <a:rPr lang="tr-TR" b="1" dirty="0"/>
              <a:t> has </a:t>
            </a:r>
            <a:r>
              <a:rPr lang="tr-TR" b="1" dirty="0" err="1"/>
              <a:t>greater</a:t>
            </a:r>
            <a:r>
              <a:rPr lang="tr-TR" b="1" dirty="0"/>
              <a:t> </a:t>
            </a:r>
            <a:r>
              <a:rPr lang="tr-TR" b="1" dirty="0" err="1"/>
              <a:t>penetration</a:t>
            </a:r>
            <a:r>
              <a:rPr lang="tr-TR" b="1" dirty="0"/>
              <a:t> </a:t>
            </a:r>
            <a:r>
              <a:rPr lang="tr-TR" b="1" dirty="0" err="1"/>
              <a:t>into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central</a:t>
            </a:r>
            <a:r>
              <a:rPr lang="tr-TR" b="1" dirty="0"/>
              <a:t> </a:t>
            </a:r>
            <a:r>
              <a:rPr lang="tr-TR" b="1" dirty="0" err="1"/>
              <a:t>nervous</a:t>
            </a:r>
            <a:r>
              <a:rPr lang="tr-TR" b="1" dirty="0"/>
              <a:t> </a:t>
            </a:r>
            <a:r>
              <a:rPr lang="tr-TR" b="1" dirty="0" err="1"/>
              <a:t>system</a:t>
            </a:r>
            <a:r>
              <a:rPr lang="tr-TR" b="1" dirty="0"/>
              <a:t>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🟢 </a:t>
            </a:r>
            <a:r>
              <a:rPr lang="tr-TR" b="1" dirty="0" err="1"/>
              <a:t>Partial</a:t>
            </a:r>
            <a:r>
              <a:rPr lang="tr-TR" b="1" dirty="0"/>
              <a:t> agonist </a:t>
            </a:r>
            <a:r>
              <a:rPr lang="tr-TR" b="1" dirty="0" err="1"/>
              <a:t>effect</a:t>
            </a:r>
            <a:endParaRPr lang="tr-TR" dirty="0"/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Stimulates</a:t>
            </a:r>
            <a:r>
              <a:rPr lang="tr-TR" dirty="0"/>
              <a:t> </a:t>
            </a:r>
            <a:r>
              <a:rPr lang="tr-TR" b="1" dirty="0"/>
              <a:t>α4β2 </a:t>
            </a:r>
            <a:r>
              <a:rPr lang="tr-TR" b="1" dirty="0" err="1"/>
              <a:t>receptors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Produces</a:t>
            </a:r>
            <a:r>
              <a:rPr lang="tr-TR" dirty="0"/>
              <a:t> </a:t>
            </a:r>
            <a:r>
              <a:rPr lang="tr-TR" b="1" dirty="0" err="1"/>
              <a:t>moderate</a:t>
            </a:r>
            <a:r>
              <a:rPr lang="tr-TR" b="1" dirty="0"/>
              <a:t> dopamine </a:t>
            </a:r>
            <a:r>
              <a:rPr lang="tr-TR" b="1" dirty="0" err="1"/>
              <a:t>release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nucleus</a:t>
            </a:r>
            <a:r>
              <a:rPr lang="tr-TR" dirty="0"/>
              <a:t> </a:t>
            </a:r>
            <a:r>
              <a:rPr lang="tr-TR" dirty="0" err="1"/>
              <a:t>accumbens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/>
              <a:t>Dopamine </a:t>
            </a:r>
            <a:r>
              <a:rPr lang="tr-TR" dirty="0" err="1"/>
              <a:t>release</a:t>
            </a:r>
            <a:r>
              <a:rPr lang="tr-TR" dirty="0"/>
              <a:t> is </a:t>
            </a:r>
            <a:r>
              <a:rPr lang="tr-TR" b="1" dirty="0" err="1"/>
              <a:t>less</a:t>
            </a:r>
            <a:r>
              <a:rPr lang="tr-TR" b="1" dirty="0"/>
              <a:t> </a:t>
            </a:r>
            <a:r>
              <a:rPr lang="tr-TR" b="1" dirty="0" err="1"/>
              <a:t>than</a:t>
            </a:r>
            <a:r>
              <a:rPr lang="tr-TR" b="1" dirty="0"/>
              <a:t> </a:t>
            </a:r>
            <a:r>
              <a:rPr lang="tr-TR" b="1" dirty="0" err="1"/>
              <a:t>that</a:t>
            </a:r>
            <a:r>
              <a:rPr lang="tr-TR" b="1" dirty="0"/>
              <a:t> </a:t>
            </a:r>
            <a:r>
              <a:rPr lang="tr-TR" b="1" dirty="0" err="1"/>
              <a:t>produced</a:t>
            </a:r>
            <a:r>
              <a:rPr lang="tr-TR" b="1" dirty="0"/>
              <a:t> </a:t>
            </a:r>
            <a:r>
              <a:rPr lang="tr-TR" b="1" dirty="0" err="1"/>
              <a:t>by</a:t>
            </a:r>
            <a:r>
              <a:rPr lang="tr-TR" b="1" dirty="0"/>
              <a:t> </a:t>
            </a:r>
            <a:r>
              <a:rPr lang="tr-TR" b="1" dirty="0" err="1"/>
              <a:t>nicotine</a:t>
            </a:r>
            <a:r>
              <a:rPr lang="tr-TR" dirty="0"/>
              <a:t> </a:t>
            </a:r>
          </a:p>
          <a:p>
            <a:pPr>
              <a:buNone/>
            </a:pPr>
            <a:r>
              <a:rPr lang="tr-TR" dirty="0"/>
              <a:t>😊 </a:t>
            </a:r>
            <a:r>
              <a:rPr lang="tr-TR" b="1" dirty="0" err="1"/>
              <a:t>Clinical</a:t>
            </a:r>
            <a:r>
              <a:rPr lang="tr-TR" b="1" dirty="0"/>
              <a:t> </a:t>
            </a:r>
            <a:r>
              <a:rPr lang="tr-TR" b="1" dirty="0" err="1"/>
              <a:t>effect</a:t>
            </a:r>
            <a:endParaRPr lang="tr-TR" dirty="0"/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Reduces</a:t>
            </a:r>
            <a:r>
              <a:rPr lang="tr-TR" dirty="0"/>
              <a:t> </a:t>
            </a:r>
            <a:r>
              <a:rPr lang="tr-TR" dirty="0" err="1"/>
              <a:t>nicotine</a:t>
            </a:r>
            <a:r>
              <a:rPr lang="tr-TR" dirty="0"/>
              <a:t> </a:t>
            </a:r>
            <a:r>
              <a:rPr lang="tr-TR" dirty="0" err="1"/>
              <a:t>cravings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Relieves</a:t>
            </a:r>
            <a:r>
              <a:rPr lang="tr-TR" dirty="0"/>
              <a:t> </a:t>
            </a:r>
            <a:r>
              <a:rPr lang="tr-TR" dirty="0" err="1"/>
              <a:t>withdrawal</a:t>
            </a:r>
            <a:r>
              <a:rPr lang="tr-TR" dirty="0"/>
              <a:t> </a:t>
            </a:r>
            <a:r>
              <a:rPr lang="tr-TR" dirty="0" err="1"/>
              <a:t>symptoms</a:t>
            </a:r>
            <a:r>
              <a:rPr lang="tr-TR" dirty="0"/>
              <a:t> </a:t>
            </a:r>
          </a:p>
          <a:p>
            <a:pPr>
              <a:buNone/>
            </a:pPr>
            <a:r>
              <a:rPr lang="tr-TR" dirty="0"/>
              <a:t>🚫 </a:t>
            </a:r>
            <a:r>
              <a:rPr lang="tr-TR" b="1" dirty="0"/>
              <a:t>Antagonist </a:t>
            </a:r>
            <a:r>
              <a:rPr lang="tr-TR" b="1" dirty="0" err="1"/>
              <a:t>effect</a:t>
            </a:r>
            <a:endParaRPr lang="tr-TR" dirty="0"/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Occupies</a:t>
            </a:r>
            <a:r>
              <a:rPr lang="tr-TR" dirty="0"/>
              <a:t> α4β2 </a:t>
            </a:r>
            <a:r>
              <a:rPr lang="tr-TR" dirty="0" err="1"/>
              <a:t>receptors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Blocks</a:t>
            </a:r>
            <a:r>
              <a:rPr lang="tr-TR" dirty="0"/>
              <a:t> </a:t>
            </a:r>
            <a:r>
              <a:rPr lang="tr-TR" dirty="0" err="1"/>
              <a:t>nicotine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binding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Reduces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rewarding</a:t>
            </a:r>
            <a:r>
              <a:rPr lang="tr-TR" dirty="0"/>
              <a:t> </a:t>
            </a:r>
            <a:r>
              <a:rPr lang="tr-TR" dirty="0" err="1"/>
              <a:t>effects</a:t>
            </a:r>
            <a:r>
              <a:rPr lang="tr-TR" dirty="0"/>
              <a:t> of </a:t>
            </a:r>
            <a:r>
              <a:rPr lang="tr-TR" dirty="0" err="1"/>
              <a:t>smoking</a:t>
            </a:r>
            <a:endParaRPr lang="tr-TR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C1F1CF3-C0FC-F760-1424-6E60EC86C50C}"/>
              </a:ext>
            </a:extLst>
          </p:cNvPr>
          <p:cNvSpPr txBox="1"/>
          <p:nvPr/>
        </p:nvSpPr>
        <p:spPr>
          <a:xfrm>
            <a:off x="410127" y="620646"/>
            <a:ext cx="22051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200" b="1" dirty="0" err="1"/>
              <a:t>Varenicline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26122241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Picture 3"/>
          <p:cNvPicPr/>
          <p:nvPr/>
        </p:nvPicPr>
        <p:blipFill>
          <a:blip r:embed="rId3"/>
          <a:stretch/>
        </p:blipFill>
        <p:spPr>
          <a:xfrm>
            <a:off x="1808070" y="528484"/>
            <a:ext cx="8771439" cy="5801031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2392681" y="512544"/>
            <a:ext cx="7406640" cy="92880"/>
          </a:xfrm>
        </p:spPr>
        <p:txBody>
          <a:bodyPr>
            <a:normAutofit fontScale="90000"/>
          </a:bodyPr>
          <a:lstStyle/>
          <a:p>
            <a:pPr eaLnBrk="1" hangingPunct="1"/>
            <a:endParaRPr lang="tr-TR" sz="3600"/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31699" y="342498"/>
            <a:ext cx="7928606" cy="6173004"/>
          </a:xfrm>
          <a:noFill/>
        </p:spPr>
      </p:pic>
    </p:spTree>
    <p:extLst>
      <p:ext uri="{BB962C8B-B14F-4D97-AF65-F5344CB8AC3E}">
        <p14:creationId xmlns:p14="http://schemas.microsoft.com/office/powerpoint/2010/main" val="40498266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12B9847B-DBDF-A764-4BFC-B812EEFAC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416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1" y="342498"/>
            <a:ext cx="8229600" cy="6173004"/>
          </a:xfrm>
          <a:noFill/>
        </p:spPr>
      </p:pic>
    </p:spTree>
    <p:extLst>
      <p:ext uri="{BB962C8B-B14F-4D97-AF65-F5344CB8AC3E}">
        <p14:creationId xmlns:p14="http://schemas.microsoft.com/office/powerpoint/2010/main" val="287242465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9BCADDD2-FEAE-3D23-45EB-0247600CF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AE24190-69FC-A95A-9A95-545504C04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4335"/>
            <a:ext cx="10515600" cy="4630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200" b="1" dirty="0"/>
              <a:t>Adverse </a:t>
            </a:r>
            <a:r>
              <a:rPr lang="tr-TR" sz="2200" b="1" dirty="0" err="1"/>
              <a:t>Effects</a:t>
            </a:r>
            <a:r>
              <a:rPr lang="tr-TR" sz="2200" b="1" dirty="0"/>
              <a:t> &amp; </a:t>
            </a:r>
            <a:r>
              <a:rPr lang="tr-TR" sz="2200" b="1" dirty="0" err="1"/>
              <a:t>Precautions</a:t>
            </a:r>
            <a:endParaRPr lang="tr-TR" sz="2200" b="1" dirty="0"/>
          </a:p>
          <a:p>
            <a:pPr marL="0" indent="0">
              <a:buNone/>
            </a:pPr>
            <a:endParaRPr lang="tr-TR" sz="2200" b="1" dirty="0"/>
          </a:p>
          <a:p>
            <a:pPr marL="0" indent="0">
              <a:buNone/>
            </a:pPr>
            <a:r>
              <a:rPr lang="tr-TR" sz="2200" b="1" dirty="0"/>
              <a:t>⚠ </a:t>
            </a:r>
            <a:r>
              <a:rPr lang="tr-TR" sz="2200" b="1" dirty="0" err="1"/>
              <a:t>Common</a:t>
            </a:r>
            <a:r>
              <a:rPr lang="tr-TR" sz="2200" b="1" dirty="0"/>
              <a:t> adverse </a:t>
            </a:r>
            <a:r>
              <a:rPr lang="tr-TR" sz="2200" b="1" dirty="0" err="1"/>
              <a:t>effects</a:t>
            </a:r>
            <a:endParaRPr lang="tr-TR" sz="2200" b="1" dirty="0"/>
          </a:p>
          <a:p>
            <a:pPr marL="0" indent="0">
              <a:buNone/>
            </a:pPr>
            <a:r>
              <a:rPr lang="tr-TR" sz="2200" dirty="0"/>
              <a:t>🤢 </a:t>
            </a:r>
            <a:r>
              <a:rPr lang="tr-TR" sz="2200" b="1" dirty="0" err="1"/>
              <a:t>Nausea</a:t>
            </a:r>
            <a:r>
              <a:rPr lang="tr-TR" sz="2200" dirty="0"/>
              <a:t> </a:t>
            </a:r>
            <a:r>
              <a:rPr lang="tr-TR" sz="2200" i="1" dirty="0"/>
              <a:t>(</a:t>
            </a:r>
            <a:r>
              <a:rPr lang="tr-TR" sz="2200" i="1" dirty="0" err="1"/>
              <a:t>most</a:t>
            </a:r>
            <a:r>
              <a:rPr lang="tr-TR" sz="2200" i="1" dirty="0"/>
              <a:t> </a:t>
            </a:r>
            <a:r>
              <a:rPr lang="tr-TR" sz="2200" i="1" dirty="0" err="1"/>
              <a:t>common</a:t>
            </a:r>
            <a:r>
              <a:rPr lang="tr-TR" sz="2200" i="1" dirty="0"/>
              <a:t>)</a:t>
            </a:r>
            <a:endParaRPr lang="tr-TR" sz="2200" dirty="0"/>
          </a:p>
          <a:p>
            <a:pPr marL="0" indent="0">
              <a:buNone/>
            </a:pPr>
            <a:r>
              <a:rPr lang="tr-TR" sz="2200" dirty="0" err="1"/>
              <a:t>Occurs</a:t>
            </a:r>
            <a:r>
              <a:rPr lang="tr-TR" sz="2200" dirty="0"/>
              <a:t> in </a:t>
            </a:r>
            <a:r>
              <a:rPr lang="tr-TR" sz="2200" b="1" dirty="0"/>
              <a:t>30–50%</a:t>
            </a:r>
            <a:r>
              <a:rPr lang="tr-TR" sz="2200" dirty="0"/>
              <a:t> of </a:t>
            </a:r>
            <a:r>
              <a:rPr lang="tr-TR" sz="2200" dirty="0" err="1"/>
              <a:t>patients</a:t>
            </a:r>
            <a:r>
              <a:rPr lang="tr-TR" sz="2200" dirty="0"/>
              <a:t> </a:t>
            </a:r>
          </a:p>
          <a:p>
            <a:pPr marL="0" indent="0">
              <a:buNone/>
            </a:pPr>
            <a:r>
              <a:rPr lang="tr-TR" sz="2200" dirty="0" err="1"/>
              <a:t>Recommend</a:t>
            </a:r>
            <a:r>
              <a:rPr lang="tr-TR" sz="2200" dirty="0"/>
              <a:t> </a:t>
            </a:r>
            <a:r>
              <a:rPr lang="tr-TR" sz="2200" dirty="0" err="1"/>
              <a:t>taking</a:t>
            </a:r>
            <a:r>
              <a:rPr lang="tr-TR" sz="2200" dirty="0"/>
              <a:t> </a:t>
            </a:r>
            <a:r>
              <a:rPr lang="tr-TR" sz="2200" b="1" dirty="0" err="1"/>
              <a:t>after</a:t>
            </a:r>
            <a:r>
              <a:rPr lang="tr-TR" sz="2200" b="1" dirty="0"/>
              <a:t> </a:t>
            </a:r>
            <a:r>
              <a:rPr lang="tr-TR" sz="2200" b="1" dirty="0" err="1"/>
              <a:t>meals</a:t>
            </a:r>
            <a:r>
              <a:rPr lang="tr-TR" sz="2200" b="1" dirty="0"/>
              <a:t> </a:t>
            </a:r>
            <a:r>
              <a:rPr lang="tr-TR" sz="2200" b="1" dirty="0" err="1"/>
              <a:t>with</a:t>
            </a:r>
            <a:r>
              <a:rPr lang="tr-TR" sz="2200" b="1" dirty="0"/>
              <a:t> a </a:t>
            </a:r>
            <a:r>
              <a:rPr lang="tr-TR" sz="2200" b="1" dirty="0" err="1"/>
              <a:t>full</a:t>
            </a:r>
            <a:r>
              <a:rPr lang="tr-TR" sz="2200" b="1" dirty="0"/>
              <a:t> </a:t>
            </a:r>
            <a:r>
              <a:rPr lang="tr-TR" sz="2200" b="1" dirty="0" err="1"/>
              <a:t>glass</a:t>
            </a:r>
            <a:r>
              <a:rPr lang="tr-TR" sz="2200" b="1" dirty="0"/>
              <a:t> of </a:t>
            </a:r>
            <a:r>
              <a:rPr lang="tr-TR" sz="2200" b="1" dirty="0" err="1"/>
              <a:t>water</a:t>
            </a:r>
            <a:r>
              <a:rPr lang="tr-TR" sz="2200" dirty="0"/>
              <a:t> </a:t>
            </a:r>
          </a:p>
          <a:p>
            <a:pPr marL="0" indent="0">
              <a:buNone/>
            </a:pPr>
            <a:r>
              <a:rPr lang="tr-TR" sz="2200" dirty="0"/>
              <a:t>🌙 </a:t>
            </a:r>
            <a:r>
              <a:rPr lang="tr-TR" sz="2200" b="1" dirty="0" err="1"/>
              <a:t>Vivid</a:t>
            </a:r>
            <a:r>
              <a:rPr lang="tr-TR" sz="2200" b="1" dirty="0"/>
              <a:t> </a:t>
            </a:r>
            <a:r>
              <a:rPr lang="tr-TR" sz="2200" b="1" dirty="0" err="1"/>
              <a:t>dreams</a:t>
            </a:r>
            <a:r>
              <a:rPr lang="tr-TR" sz="2200" dirty="0"/>
              <a:t> </a:t>
            </a:r>
            <a:r>
              <a:rPr lang="tr-TR" sz="2200" i="1" dirty="0"/>
              <a:t>(</a:t>
            </a:r>
            <a:r>
              <a:rPr lang="tr-TR" sz="2200" i="1" dirty="0" err="1"/>
              <a:t>second</a:t>
            </a:r>
            <a:r>
              <a:rPr lang="tr-TR" sz="2200" i="1" dirty="0"/>
              <a:t> </a:t>
            </a:r>
            <a:r>
              <a:rPr lang="tr-TR" sz="2200" i="1" dirty="0" err="1"/>
              <a:t>most</a:t>
            </a:r>
            <a:r>
              <a:rPr lang="tr-TR" sz="2200" i="1" dirty="0"/>
              <a:t> </a:t>
            </a:r>
            <a:r>
              <a:rPr lang="tr-TR" sz="2200" i="1" dirty="0" err="1"/>
              <a:t>common</a:t>
            </a:r>
            <a:r>
              <a:rPr lang="tr-TR" sz="2200" i="1" dirty="0"/>
              <a:t> adverse </a:t>
            </a:r>
            <a:r>
              <a:rPr lang="tr-TR" sz="2200" i="1" dirty="0" err="1"/>
              <a:t>effect</a:t>
            </a:r>
            <a:r>
              <a:rPr lang="tr-TR" sz="2200" i="1" dirty="0"/>
              <a:t>)</a:t>
            </a:r>
            <a:endParaRPr lang="tr-TR" sz="2200" dirty="0"/>
          </a:p>
          <a:p>
            <a:pPr marL="0" indent="0">
              <a:buNone/>
            </a:pPr>
            <a:endParaRPr lang="tr-TR" sz="2200" dirty="0"/>
          </a:p>
          <a:p>
            <a:pPr marL="0" indent="0">
              <a:buNone/>
            </a:pPr>
            <a:r>
              <a:rPr lang="tr-TR" sz="2200" b="1" dirty="0"/>
              <a:t>⚠ </a:t>
            </a:r>
            <a:r>
              <a:rPr lang="tr-TR" sz="2200" b="1" dirty="0" err="1"/>
              <a:t>Discontinuation</a:t>
            </a:r>
            <a:endParaRPr lang="tr-TR" sz="2200" b="1" dirty="0"/>
          </a:p>
          <a:p>
            <a:pPr marL="0" indent="0">
              <a:buNone/>
            </a:pPr>
            <a:r>
              <a:rPr lang="tr-TR" sz="2200" dirty="0"/>
              <a:t>❌ </a:t>
            </a:r>
            <a:r>
              <a:rPr lang="tr-TR" sz="2200" dirty="0" err="1"/>
              <a:t>Approximately</a:t>
            </a:r>
            <a:r>
              <a:rPr lang="tr-TR" sz="2200" dirty="0"/>
              <a:t> </a:t>
            </a:r>
            <a:r>
              <a:rPr lang="tr-TR" sz="2200" b="1" dirty="0"/>
              <a:t>3%</a:t>
            </a:r>
            <a:r>
              <a:rPr lang="tr-TR" sz="2200" dirty="0"/>
              <a:t> of </a:t>
            </a:r>
            <a:r>
              <a:rPr lang="tr-TR" sz="2200" dirty="0" err="1"/>
              <a:t>patients</a:t>
            </a:r>
            <a:r>
              <a:rPr lang="tr-TR" sz="2200" dirty="0"/>
              <a:t> </a:t>
            </a:r>
            <a:r>
              <a:rPr lang="tr-TR" sz="2200" dirty="0" err="1"/>
              <a:t>discontinue</a:t>
            </a:r>
            <a:r>
              <a:rPr lang="tr-TR" sz="2200" dirty="0"/>
              <a:t> </a:t>
            </a:r>
            <a:r>
              <a:rPr lang="tr-TR" sz="2200" dirty="0" err="1"/>
              <a:t>treatment</a:t>
            </a:r>
            <a:r>
              <a:rPr lang="tr-TR" sz="2200" dirty="0"/>
              <a:t> </a:t>
            </a:r>
            <a:r>
              <a:rPr lang="tr-TR" sz="2200" dirty="0" err="1"/>
              <a:t>because</a:t>
            </a:r>
            <a:r>
              <a:rPr lang="tr-TR" sz="2200" dirty="0"/>
              <a:t> of adverse </a:t>
            </a:r>
            <a:r>
              <a:rPr lang="tr-TR" sz="2200" dirty="0" err="1"/>
              <a:t>effects</a:t>
            </a:r>
            <a:r>
              <a:rPr lang="tr-TR" sz="2200" dirty="0"/>
              <a:t>.</a:t>
            </a:r>
          </a:p>
          <a:p>
            <a:pPr marL="0" indent="0">
              <a:buNone/>
            </a:pPr>
            <a:endParaRPr lang="tr-TR" sz="22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E1A323A-5609-6DD8-3C4B-997DE1B0D7C9}"/>
              </a:ext>
            </a:extLst>
          </p:cNvPr>
          <p:cNvSpPr txBox="1"/>
          <p:nvPr/>
        </p:nvSpPr>
        <p:spPr>
          <a:xfrm>
            <a:off x="943897" y="36871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800" b="1" dirty="0" err="1"/>
              <a:t>Varenicline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4069620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040DD35-A055-95B5-499D-F89EF0C90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7755"/>
            <a:ext cx="10515600" cy="545920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/>
              <a:t>🧠 </a:t>
            </a:r>
            <a:r>
              <a:rPr lang="tr-TR" b="1" dirty="0" err="1"/>
              <a:t>Neuropsychiatric</a:t>
            </a:r>
            <a:r>
              <a:rPr lang="tr-TR" b="1" dirty="0"/>
              <a:t> </a:t>
            </a:r>
            <a:r>
              <a:rPr lang="tr-TR" b="1" dirty="0" err="1"/>
              <a:t>symptoms</a:t>
            </a:r>
            <a:endParaRPr lang="tr-TR" b="1" dirty="0"/>
          </a:p>
          <a:p>
            <a:pPr marL="0" indent="0">
              <a:buNone/>
            </a:pPr>
            <a:r>
              <a:rPr lang="tr-TR" dirty="0" err="1"/>
              <a:t>Mood</a:t>
            </a:r>
            <a:r>
              <a:rPr lang="tr-TR" dirty="0"/>
              <a:t> </a:t>
            </a:r>
            <a:r>
              <a:rPr lang="tr-TR" dirty="0" err="1"/>
              <a:t>changes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been</a:t>
            </a:r>
            <a:r>
              <a:rPr lang="tr-TR" dirty="0"/>
              <a:t> </a:t>
            </a:r>
            <a:r>
              <a:rPr lang="tr-TR" dirty="0" err="1"/>
              <a:t>reported</a:t>
            </a:r>
            <a:r>
              <a:rPr lang="tr-TR" dirty="0"/>
              <a:t>. </a:t>
            </a:r>
          </a:p>
          <a:p>
            <a:pPr marL="0" indent="0">
              <a:buNone/>
            </a:pPr>
            <a:r>
              <a:rPr lang="tr-TR" b="1" dirty="0" err="1"/>
              <a:t>Current</a:t>
            </a:r>
            <a:r>
              <a:rPr lang="tr-TR" b="1" dirty="0"/>
              <a:t> </a:t>
            </a:r>
            <a:r>
              <a:rPr lang="tr-TR" b="1" dirty="0" err="1"/>
              <a:t>evidence</a:t>
            </a:r>
            <a:r>
              <a:rPr lang="tr-TR" b="1" dirty="0"/>
              <a:t> </a:t>
            </a:r>
            <a:r>
              <a:rPr lang="tr-TR" b="1" dirty="0" err="1"/>
              <a:t>does</a:t>
            </a:r>
            <a:r>
              <a:rPr lang="tr-TR" b="1" dirty="0"/>
              <a:t> not </a:t>
            </a:r>
            <a:r>
              <a:rPr lang="tr-TR" b="1" dirty="0" err="1"/>
              <a:t>support</a:t>
            </a:r>
            <a:r>
              <a:rPr lang="tr-TR" b="1" dirty="0"/>
              <a:t> an </a:t>
            </a:r>
            <a:r>
              <a:rPr lang="tr-TR" b="1" dirty="0" err="1"/>
              <a:t>increased</a:t>
            </a:r>
            <a:r>
              <a:rPr lang="tr-TR" b="1" dirty="0"/>
              <a:t> risk of </a:t>
            </a:r>
            <a:r>
              <a:rPr lang="tr-TR" b="1" dirty="0" err="1"/>
              <a:t>serious</a:t>
            </a:r>
            <a:r>
              <a:rPr lang="tr-TR" b="1" dirty="0"/>
              <a:t> </a:t>
            </a:r>
            <a:r>
              <a:rPr lang="tr-TR" b="1" dirty="0" err="1"/>
              <a:t>neuropsychiatric</a:t>
            </a:r>
            <a:r>
              <a:rPr lang="tr-TR" b="1" dirty="0"/>
              <a:t> </a:t>
            </a:r>
            <a:r>
              <a:rPr lang="tr-TR" b="1" dirty="0" err="1"/>
              <a:t>events</a:t>
            </a:r>
            <a:r>
              <a:rPr lang="tr-TR" dirty="0"/>
              <a:t>, but </a:t>
            </a:r>
            <a:r>
              <a:rPr lang="tr-TR" dirty="0" err="1"/>
              <a:t>patients</a:t>
            </a:r>
            <a:r>
              <a:rPr lang="tr-TR" dirty="0"/>
              <a:t> </a:t>
            </a:r>
            <a:r>
              <a:rPr lang="tr-TR" dirty="0" err="1"/>
              <a:t>should</a:t>
            </a:r>
            <a:r>
              <a:rPr lang="tr-TR" dirty="0"/>
              <a:t> be </a:t>
            </a:r>
            <a:r>
              <a:rPr lang="tr-TR" dirty="0" err="1"/>
              <a:t>monitored</a:t>
            </a:r>
            <a:r>
              <a:rPr lang="tr-TR" dirty="0"/>
              <a:t> </a:t>
            </a:r>
            <a:r>
              <a:rPr lang="tr-TR" dirty="0" err="1"/>
              <a:t>if</a:t>
            </a:r>
            <a:r>
              <a:rPr lang="tr-TR" dirty="0"/>
              <a:t> </a:t>
            </a:r>
            <a:r>
              <a:rPr lang="tr-TR" dirty="0" err="1"/>
              <a:t>symptoms</a:t>
            </a:r>
            <a:r>
              <a:rPr lang="tr-TR" dirty="0"/>
              <a:t> </a:t>
            </a:r>
            <a:r>
              <a:rPr lang="tr-TR" dirty="0" err="1"/>
              <a:t>develop</a:t>
            </a:r>
            <a:r>
              <a:rPr lang="tr-TR" dirty="0"/>
              <a:t>. </a:t>
            </a:r>
          </a:p>
          <a:p>
            <a:pPr marL="0" indent="0">
              <a:buNone/>
            </a:pPr>
            <a:br>
              <a:rPr lang="tr-TR" dirty="0"/>
            </a:br>
            <a:endParaRPr lang="tr-TR" dirty="0"/>
          </a:p>
          <a:p>
            <a:pPr marL="0" indent="0">
              <a:buNone/>
            </a:pPr>
            <a:r>
              <a:rPr lang="tr-TR" b="1" dirty="0"/>
              <a:t>🩺 </a:t>
            </a:r>
            <a:r>
              <a:rPr lang="tr-TR" b="1" dirty="0" err="1"/>
              <a:t>Dose</a:t>
            </a:r>
            <a:r>
              <a:rPr lang="tr-TR" b="1" dirty="0"/>
              <a:t> </a:t>
            </a:r>
            <a:r>
              <a:rPr lang="tr-TR" b="1" dirty="0" err="1"/>
              <a:t>adjustment</a:t>
            </a:r>
            <a:endParaRPr lang="tr-TR" b="1" dirty="0"/>
          </a:p>
          <a:p>
            <a:pPr marL="0" indent="0">
              <a:buNone/>
            </a:pPr>
            <a:r>
              <a:rPr lang="tr-TR" dirty="0"/>
              <a:t>🟢 </a:t>
            </a:r>
            <a:r>
              <a:rPr lang="tr-TR" b="1" dirty="0"/>
              <a:t>No </a:t>
            </a:r>
            <a:r>
              <a:rPr lang="tr-TR" b="1" dirty="0" err="1"/>
              <a:t>dose</a:t>
            </a:r>
            <a:r>
              <a:rPr lang="tr-TR" b="1" dirty="0"/>
              <a:t> </a:t>
            </a:r>
            <a:r>
              <a:rPr lang="tr-TR" b="1" dirty="0" err="1"/>
              <a:t>adjustment</a:t>
            </a:r>
            <a:r>
              <a:rPr lang="tr-TR" b="1" dirty="0"/>
              <a:t> is </a:t>
            </a:r>
            <a:r>
              <a:rPr lang="tr-TR" b="1" dirty="0" err="1"/>
              <a:t>required</a:t>
            </a:r>
            <a:r>
              <a:rPr lang="tr-TR" b="1" dirty="0"/>
              <a:t> in </a:t>
            </a:r>
            <a:r>
              <a:rPr lang="tr-TR" b="1" dirty="0" err="1"/>
              <a:t>hepatic</a:t>
            </a:r>
            <a:r>
              <a:rPr lang="tr-TR" b="1" dirty="0"/>
              <a:t> </a:t>
            </a:r>
            <a:r>
              <a:rPr lang="tr-TR" b="1" dirty="0" err="1"/>
              <a:t>impairment</a:t>
            </a:r>
            <a:r>
              <a:rPr lang="tr-TR" b="1" dirty="0"/>
              <a:t>.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🟡 </a:t>
            </a:r>
            <a:r>
              <a:rPr lang="tr-TR" b="1" dirty="0" err="1"/>
              <a:t>Reduce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dose</a:t>
            </a:r>
            <a:r>
              <a:rPr lang="tr-TR" b="1" dirty="0"/>
              <a:t> </a:t>
            </a:r>
            <a:r>
              <a:rPr lang="tr-TR" b="1" dirty="0" err="1"/>
              <a:t>by</a:t>
            </a:r>
            <a:r>
              <a:rPr lang="tr-TR" b="1" dirty="0"/>
              <a:t> 50% </a:t>
            </a:r>
            <a:r>
              <a:rPr lang="tr-TR" b="1" dirty="0" err="1"/>
              <a:t>if</a:t>
            </a:r>
            <a:r>
              <a:rPr lang="tr-TR" b="1" dirty="0"/>
              <a:t> </a:t>
            </a:r>
            <a:r>
              <a:rPr lang="tr-TR" b="1" dirty="0" err="1"/>
              <a:t>creatinine</a:t>
            </a:r>
            <a:r>
              <a:rPr lang="tr-TR" b="1" dirty="0"/>
              <a:t> </a:t>
            </a:r>
            <a:r>
              <a:rPr lang="tr-TR" b="1" dirty="0" err="1"/>
              <a:t>clearance</a:t>
            </a:r>
            <a:r>
              <a:rPr lang="tr-TR" b="1" dirty="0"/>
              <a:t> is &lt;30 </a:t>
            </a:r>
            <a:r>
              <a:rPr lang="tr-TR" b="1" dirty="0" err="1"/>
              <a:t>mL</a:t>
            </a:r>
            <a:r>
              <a:rPr lang="tr-TR" b="1" dirty="0"/>
              <a:t>/min.</a:t>
            </a:r>
            <a:endParaRPr lang="tr-TR" dirty="0"/>
          </a:p>
          <a:p>
            <a:pPr marL="0" indent="0">
              <a:buNone/>
            </a:pPr>
            <a:br>
              <a:rPr lang="tr-TR" dirty="0"/>
            </a:br>
            <a:endParaRPr lang="tr-TR" dirty="0"/>
          </a:p>
          <a:p>
            <a:pPr marL="0" indent="0">
              <a:buNone/>
            </a:pPr>
            <a:r>
              <a:rPr lang="tr-TR" b="1" dirty="0"/>
              <a:t>💡 </a:t>
            </a:r>
            <a:r>
              <a:rPr lang="tr-TR" b="1" dirty="0" err="1"/>
              <a:t>Key</a:t>
            </a:r>
            <a:r>
              <a:rPr lang="tr-TR" b="1" dirty="0"/>
              <a:t> </a:t>
            </a:r>
            <a:r>
              <a:rPr lang="tr-TR" b="1" dirty="0" err="1"/>
              <a:t>message</a:t>
            </a:r>
            <a:r>
              <a:rPr lang="tr-TR" b="1" dirty="0"/>
              <a:t> (en alta kutu)</a:t>
            </a:r>
          </a:p>
          <a:p>
            <a:pPr marL="0" indent="0">
              <a:buNone/>
            </a:pPr>
            <a:r>
              <a:rPr lang="tr-TR" b="1" dirty="0" err="1"/>
              <a:t>Most</a:t>
            </a:r>
            <a:r>
              <a:rPr lang="tr-TR" b="1" dirty="0"/>
              <a:t> </a:t>
            </a:r>
            <a:r>
              <a:rPr lang="tr-TR" b="1" dirty="0" err="1"/>
              <a:t>patients</a:t>
            </a:r>
            <a:r>
              <a:rPr lang="tr-TR" b="1" dirty="0"/>
              <a:t> </a:t>
            </a:r>
            <a:r>
              <a:rPr lang="tr-TR" b="1" dirty="0" err="1"/>
              <a:t>tolerate</a:t>
            </a:r>
            <a:r>
              <a:rPr lang="tr-TR" b="1" dirty="0"/>
              <a:t> </a:t>
            </a:r>
            <a:r>
              <a:rPr lang="tr-TR" b="1" dirty="0" err="1"/>
              <a:t>varenicline</a:t>
            </a:r>
            <a:r>
              <a:rPr lang="tr-TR" b="1" dirty="0"/>
              <a:t> </a:t>
            </a:r>
            <a:r>
              <a:rPr lang="tr-TR" b="1" dirty="0" err="1"/>
              <a:t>well</a:t>
            </a:r>
            <a:r>
              <a:rPr lang="tr-TR" b="1" dirty="0"/>
              <a:t>. </a:t>
            </a:r>
            <a:r>
              <a:rPr lang="tr-TR" b="1" dirty="0" err="1"/>
              <a:t>Nausea</a:t>
            </a:r>
            <a:r>
              <a:rPr lang="tr-TR" b="1" dirty="0"/>
              <a:t> is </a:t>
            </a:r>
            <a:r>
              <a:rPr lang="tr-TR" b="1" dirty="0" err="1"/>
              <a:t>usually</a:t>
            </a:r>
            <a:r>
              <a:rPr lang="tr-TR" b="1" dirty="0"/>
              <a:t> </a:t>
            </a:r>
            <a:r>
              <a:rPr lang="tr-TR" b="1" dirty="0" err="1"/>
              <a:t>mild</a:t>
            </a:r>
            <a:r>
              <a:rPr lang="tr-TR" b="1" dirty="0"/>
              <a:t> </a:t>
            </a:r>
            <a:r>
              <a:rPr lang="tr-TR" b="1" dirty="0" err="1"/>
              <a:t>and</a:t>
            </a:r>
            <a:r>
              <a:rPr lang="tr-TR" b="1" dirty="0"/>
              <a:t> can </a:t>
            </a:r>
            <a:r>
              <a:rPr lang="tr-TR" b="1" dirty="0" err="1"/>
              <a:t>often</a:t>
            </a:r>
            <a:r>
              <a:rPr lang="tr-TR" b="1" dirty="0"/>
              <a:t> be </a:t>
            </a:r>
            <a:r>
              <a:rPr lang="tr-TR" b="1" dirty="0" err="1"/>
              <a:t>minimized</a:t>
            </a:r>
            <a:r>
              <a:rPr lang="tr-TR" b="1" dirty="0"/>
              <a:t> </a:t>
            </a:r>
            <a:r>
              <a:rPr lang="tr-TR" b="1" dirty="0" err="1"/>
              <a:t>by</a:t>
            </a:r>
            <a:r>
              <a:rPr lang="tr-TR" b="1" dirty="0"/>
              <a:t> </a:t>
            </a:r>
            <a:r>
              <a:rPr lang="tr-TR" b="1" dirty="0" err="1"/>
              <a:t>taking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medication</a:t>
            </a:r>
            <a:r>
              <a:rPr lang="tr-TR" b="1" dirty="0"/>
              <a:t> </a:t>
            </a:r>
            <a:r>
              <a:rPr lang="tr-TR" b="1" dirty="0" err="1"/>
              <a:t>after</a:t>
            </a:r>
            <a:r>
              <a:rPr lang="tr-TR" b="1" dirty="0"/>
              <a:t> </a:t>
            </a:r>
            <a:r>
              <a:rPr lang="tr-TR" b="1" dirty="0" err="1"/>
              <a:t>meals</a:t>
            </a:r>
            <a:r>
              <a:rPr lang="tr-TR" b="1" dirty="0"/>
              <a:t>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13605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CD8F2D8-D3BD-C999-1DBB-868452017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374" y="376084"/>
            <a:ext cx="10515600" cy="6105832"/>
          </a:xfrm>
        </p:spPr>
        <p:txBody>
          <a:bodyPr>
            <a:normAutofit fontScale="85000" lnSpcReduction="20000"/>
          </a:bodyPr>
          <a:lstStyle/>
          <a:p>
            <a:r>
              <a:rPr lang="tr-TR" b="1" dirty="0" err="1"/>
              <a:t>Varenicline</a:t>
            </a:r>
            <a:r>
              <a:rPr lang="tr-TR" b="1" dirty="0"/>
              <a:t> </a:t>
            </a:r>
            <a:r>
              <a:rPr lang="tr-TR" b="1" dirty="0" err="1"/>
              <a:t>Safety</a:t>
            </a:r>
            <a:r>
              <a:rPr lang="tr-TR" b="1" dirty="0"/>
              <a:t>: </a:t>
            </a:r>
            <a:r>
              <a:rPr lang="tr-TR" b="1" dirty="0" err="1"/>
              <a:t>Neuropsychiatric</a:t>
            </a:r>
            <a:r>
              <a:rPr lang="tr-TR" b="1" dirty="0"/>
              <a:t> </a:t>
            </a:r>
            <a:r>
              <a:rPr lang="tr-TR" b="1" dirty="0" err="1"/>
              <a:t>Concerns</a:t>
            </a:r>
            <a:endParaRPr lang="tr-TR" b="1" dirty="0"/>
          </a:p>
          <a:p>
            <a:endParaRPr lang="tr-TR" b="1" dirty="0"/>
          </a:p>
          <a:p>
            <a:r>
              <a:rPr lang="tr-TR" b="1" dirty="0"/>
              <a:t>🗓 2011 FDA </a:t>
            </a:r>
            <a:r>
              <a:rPr lang="tr-TR" b="1" dirty="0" err="1"/>
              <a:t>Boxed</a:t>
            </a:r>
            <a:r>
              <a:rPr lang="tr-TR" b="1" dirty="0"/>
              <a:t> </a:t>
            </a:r>
            <a:r>
              <a:rPr lang="tr-TR" b="1" dirty="0" err="1"/>
              <a:t>Warning</a:t>
            </a:r>
            <a:endParaRPr lang="tr-TR" b="1" dirty="0"/>
          </a:p>
          <a:p>
            <a:r>
              <a:rPr lang="tr-TR" dirty="0"/>
              <a:t>⚠ </a:t>
            </a:r>
            <a:r>
              <a:rPr lang="tr-TR" dirty="0" err="1"/>
              <a:t>Reports</a:t>
            </a:r>
            <a:r>
              <a:rPr lang="tr-TR" dirty="0"/>
              <a:t> </a:t>
            </a:r>
            <a:r>
              <a:rPr lang="tr-TR" dirty="0" err="1"/>
              <a:t>suggested</a:t>
            </a:r>
            <a:r>
              <a:rPr lang="tr-TR" dirty="0"/>
              <a:t> an </a:t>
            </a:r>
            <a:r>
              <a:rPr lang="tr-TR" dirty="0" err="1"/>
              <a:t>increased</a:t>
            </a:r>
            <a:r>
              <a:rPr lang="tr-TR" dirty="0"/>
              <a:t> risk of:</a:t>
            </a:r>
          </a:p>
          <a:p>
            <a:r>
              <a:rPr lang="tr-TR" dirty="0" err="1"/>
              <a:t>Depression</a:t>
            </a:r>
            <a:r>
              <a:rPr lang="tr-TR" dirty="0"/>
              <a:t> </a:t>
            </a:r>
          </a:p>
          <a:p>
            <a:r>
              <a:rPr lang="tr-TR" dirty="0" err="1"/>
              <a:t>Anxiety</a:t>
            </a:r>
            <a:r>
              <a:rPr lang="tr-TR" dirty="0"/>
              <a:t> </a:t>
            </a:r>
          </a:p>
          <a:p>
            <a:r>
              <a:rPr lang="tr-TR" dirty="0" err="1"/>
              <a:t>Agitation</a:t>
            </a:r>
            <a:r>
              <a:rPr lang="tr-TR" dirty="0"/>
              <a:t> </a:t>
            </a:r>
          </a:p>
          <a:p>
            <a:r>
              <a:rPr lang="tr-TR" dirty="0" err="1"/>
              <a:t>Mood</a:t>
            </a:r>
            <a:r>
              <a:rPr lang="tr-TR" dirty="0"/>
              <a:t> </a:t>
            </a:r>
            <a:r>
              <a:rPr lang="tr-TR" dirty="0" err="1"/>
              <a:t>changes</a:t>
            </a:r>
            <a:r>
              <a:rPr lang="tr-TR" dirty="0"/>
              <a:t> </a:t>
            </a:r>
          </a:p>
          <a:p>
            <a:r>
              <a:rPr lang="tr-TR" dirty="0" err="1"/>
              <a:t>Aggressive</a:t>
            </a:r>
            <a:r>
              <a:rPr lang="tr-TR" dirty="0"/>
              <a:t> </a:t>
            </a:r>
            <a:r>
              <a:rPr lang="tr-TR" dirty="0" err="1"/>
              <a:t>behaviour</a:t>
            </a:r>
            <a:r>
              <a:rPr lang="tr-TR" dirty="0"/>
              <a:t> </a:t>
            </a:r>
          </a:p>
          <a:p>
            <a:r>
              <a:rPr lang="tr-TR" dirty="0" err="1"/>
              <a:t>Suicidal</a:t>
            </a:r>
            <a:r>
              <a:rPr lang="tr-TR" dirty="0"/>
              <a:t> </a:t>
            </a:r>
            <a:r>
              <a:rPr lang="tr-TR" dirty="0" err="1"/>
              <a:t>thoughts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behaviour</a:t>
            </a:r>
            <a:r>
              <a:rPr lang="tr-TR" dirty="0"/>
              <a:t> </a:t>
            </a:r>
          </a:p>
          <a:p>
            <a:endParaRPr lang="tr-TR" dirty="0"/>
          </a:p>
          <a:p>
            <a:r>
              <a:rPr lang="tr-TR" dirty="0"/>
              <a:t>👥 </a:t>
            </a:r>
            <a:r>
              <a:rPr lang="tr-TR" dirty="0" err="1"/>
              <a:t>The</a:t>
            </a:r>
            <a:r>
              <a:rPr lang="tr-TR" dirty="0"/>
              <a:t> FDA </a:t>
            </a:r>
            <a:r>
              <a:rPr lang="tr-TR" dirty="0" err="1"/>
              <a:t>recommended</a:t>
            </a:r>
            <a:r>
              <a:rPr lang="tr-TR" dirty="0"/>
              <a:t> </a:t>
            </a:r>
            <a:r>
              <a:rPr lang="tr-TR" b="1" dirty="0" err="1"/>
              <a:t>close</a:t>
            </a:r>
            <a:r>
              <a:rPr lang="tr-TR" b="1" dirty="0"/>
              <a:t> </a:t>
            </a:r>
            <a:r>
              <a:rPr lang="tr-TR" b="1" dirty="0" err="1"/>
              <a:t>monitoring</a:t>
            </a:r>
            <a:r>
              <a:rPr lang="tr-TR" dirty="0"/>
              <a:t>, </a:t>
            </a:r>
            <a:r>
              <a:rPr lang="tr-TR" dirty="0" err="1"/>
              <a:t>particularly</a:t>
            </a:r>
            <a:r>
              <a:rPr lang="tr-TR" dirty="0"/>
              <a:t> in </a:t>
            </a:r>
            <a:r>
              <a:rPr lang="tr-TR" dirty="0" err="1"/>
              <a:t>patients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:</a:t>
            </a:r>
          </a:p>
          <a:p>
            <a:r>
              <a:rPr lang="tr-TR" dirty="0" err="1"/>
              <a:t>Psychiatric</a:t>
            </a:r>
            <a:r>
              <a:rPr lang="tr-TR" dirty="0"/>
              <a:t> </a:t>
            </a:r>
            <a:r>
              <a:rPr lang="tr-TR" dirty="0" err="1"/>
              <a:t>disorders</a:t>
            </a:r>
            <a:r>
              <a:rPr lang="tr-TR" dirty="0"/>
              <a:t> </a:t>
            </a:r>
          </a:p>
          <a:p>
            <a:r>
              <a:rPr lang="tr-TR" dirty="0"/>
              <a:t>A </a:t>
            </a:r>
            <a:r>
              <a:rPr lang="tr-TR" dirty="0" err="1"/>
              <a:t>history</a:t>
            </a:r>
            <a:r>
              <a:rPr lang="tr-TR" dirty="0"/>
              <a:t> of </a:t>
            </a:r>
            <a:r>
              <a:rPr lang="tr-TR" dirty="0" err="1"/>
              <a:t>depression</a:t>
            </a:r>
            <a:r>
              <a:rPr lang="tr-TR" dirty="0"/>
              <a:t> </a:t>
            </a:r>
          </a:p>
          <a:p>
            <a:r>
              <a:rPr lang="tr-TR" dirty="0" err="1"/>
              <a:t>Previous</a:t>
            </a:r>
            <a:r>
              <a:rPr lang="tr-TR" dirty="0"/>
              <a:t> </a:t>
            </a:r>
            <a:r>
              <a:rPr lang="tr-TR" dirty="0" err="1"/>
              <a:t>suicidal</a:t>
            </a:r>
            <a:r>
              <a:rPr lang="tr-TR" dirty="0"/>
              <a:t> </a:t>
            </a:r>
            <a:r>
              <a:rPr lang="tr-TR" dirty="0" err="1"/>
              <a:t>behaviour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88773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099958" y="297329"/>
            <a:ext cx="8316720" cy="504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r>
              <a:rPr lang="tr-TR" sz="2400" dirty="0" err="1"/>
              <a:t>The</a:t>
            </a:r>
            <a:r>
              <a:rPr lang="tr-TR" sz="2400" dirty="0"/>
              <a:t> EAGLES Trial </a:t>
            </a:r>
            <a:r>
              <a:rPr lang="tr-TR" sz="2400" dirty="0" err="1"/>
              <a:t>Changed</a:t>
            </a:r>
            <a:r>
              <a:rPr lang="tr-TR" sz="2400" dirty="0"/>
              <a:t> </a:t>
            </a:r>
            <a:r>
              <a:rPr lang="tr-TR" sz="2400" dirty="0" err="1"/>
              <a:t>Clinical</a:t>
            </a:r>
            <a:r>
              <a:rPr lang="tr-TR" sz="2400" dirty="0"/>
              <a:t> </a:t>
            </a:r>
            <a:r>
              <a:rPr lang="tr-TR" sz="2400" dirty="0" err="1"/>
              <a:t>Practice</a:t>
            </a:r>
            <a:r>
              <a:rPr lang="tr-TR" sz="2400" b="1" strike="noStrike" spc="-1" dirty="0">
                <a:solidFill>
                  <a:srgbClr val="0094AB"/>
                </a:solidFill>
                <a:latin typeface="Calibri"/>
                <a:ea typeface="Calibri"/>
              </a:rPr>
              <a:t> </a:t>
            </a:r>
            <a:endParaRPr lang="tr-T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7" name="Picture 2"/>
          <p:cNvPicPr/>
          <p:nvPr/>
        </p:nvPicPr>
        <p:blipFill>
          <a:blip r:embed="rId3"/>
          <a:stretch/>
        </p:blipFill>
        <p:spPr>
          <a:xfrm>
            <a:off x="888822" y="1219479"/>
            <a:ext cx="9975308" cy="4837192"/>
          </a:xfrm>
          <a:prstGeom prst="rect">
            <a:avLst/>
          </a:prstGeom>
          <a:ln w="19050">
            <a:solidFill>
              <a:srgbClr val="4472C4"/>
            </a:solidFill>
            <a:miter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45BF0AA6-C840-0C0B-80DC-BC2400207037}"/>
              </a:ext>
            </a:extLst>
          </p:cNvPr>
          <p:cNvSpPr txBox="1"/>
          <p:nvPr/>
        </p:nvSpPr>
        <p:spPr>
          <a:xfrm>
            <a:off x="1081547" y="495825"/>
            <a:ext cx="9320981" cy="5866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The</a:t>
            </a:r>
            <a:r>
              <a:rPr lang="tr-TR" b="1" dirty="0"/>
              <a:t> EAGLES Trial </a:t>
            </a:r>
            <a:r>
              <a:rPr lang="tr-TR" b="1" dirty="0" err="1"/>
              <a:t>Changed</a:t>
            </a:r>
            <a:r>
              <a:rPr lang="tr-TR" b="1" dirty="0"/>
              <a:t> </a:t>
            </a:r>
            <a:r>
              <a:rPr lang="tr-TR" b="1" dirty="0" err="1"/>
              <a:t>Clinical</a:t>
            </a:r>
            <a:r>
              <a:rPr lang="tr-TR" b="1" dirty="0"/>
              <a:t> </a:t>
            </a:r>
            <a:r>
              <a:rPr lang="tr-TR" b="1" dirty="0" err="1"/>
              <a:t>Practice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🧪 </a:t>
            </a:r>
            <a:r>
              <a:rPr lang="tr-TR" b="1" dirty="0"/>
              <a:t>EAGLES Trial (2016)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✔ 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b="1" dirty="0"/>
              <a:t>8,000 </a:t>
            </a:r>
            <a:r>
              <a:rPr lang="tr-TR" b="1" dirty="0" err="1"/>
              <a:t>smokers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✔ </a:t>
            </a:r>
            <a:r>
              <a:rPr lang="tr-TR" dirty="0" err="1"/>
              <a:t>Participants</a:t>
            </a:r>
            <a:r>
              <a:rPr lang="tr-TR" dirty="0"/>
              <a:t> </a:t>
            </a:r>
            <a:r>
              <a:rPr lang="tr-TR" b="1" dirty="0" err="1"/>
              <a:t>with</a:t>
            </a:r>
            <a:r>
              <a:rPr lang="tr-TR" b="1" dirty="0"/>
              <a:t> </a:t>
            </a:r>
            <a:r>
              <a:rPr lang="tr-TR" b="1" dirty="0" err="1"/>
              <a:t>and</a:t>
            </a:r>
            <a:r>
              <a:rPr lang="tr-TR" b="1" dirty="0"/>
              <a:t> </a:t>
            </a:r>
            <a:r>
              <a:rPr lang="tr-TR" b="1" dirty="0" err="1"/>
              <a:t>without</a:t>
            </a:r>
            <a:r>
              <a:rPr lang="tr-TR" b="1" dirty="0"/>
              <a:t> </a:t>
            </a:r>
            <a:r>
              <a:rPr lang="tr-TR" b="1" dirty="0" err="1"/>
              <a:t>psychiatric</a:t>
            </a:r>
            <a:r>
              <a:rPr lang="tr-TR" b="1" dirty="0"/>
              <a:t> </a:t>
            </a:r>
            <a:r>
              <a:rPr lang="tr-TR" b="1" dirty="0" err="1"/>
              <a:t>disorders</a:t>
            </a: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 err="1"/>
              <a:t>Compared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Varenicline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Bupropion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Nicotine</a:t>
            </a:r>
            <a:r>
              <a:rPr lang="tr-TR" dirty="0"/>
              <a:t> </a:t>
            </a:r>
            <a:r>
              <a:rPr lang="tr-TR" dirty="0" err="1"/>
              <a:t>Patch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Placebo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dirty="0"/>
          </a:p>
          <a:p>
            <a:pPr>
              <a:lnSpc>
                <a:spcPct val="150000"/>
              </a:lnSpc>
            </a:pPr>
            <a:r>
              <a:rPr lang="tr-TR" b="1" dirty="0" err="1"/>
              <a:t>Key</a:t>
            </a:r>
            <a:r>
              <a:rPr lang="tr-TR" b="1" dirty="0"/>
              <a:t> </a:t>
            </a:r>
            <a:r>
              <a:rPr lang="tr-TR" b="1" dirty="0" err="1"/>
              <a:t>Findings</a:t>
            </a:r>
            <a:endParaRPr lang="tr-TR" b="1" dirty="0"/>
          </a:p>
          <a:p>
            <a:pPr>
              <a:lnSpc>
                <a:spcPct val="150000"/>
              </a:lnSpc>
            </a:pPr>
            <a:r>
              <a:rPr lang="tr-TR" dirty="0"/>
              <a:t>🟢 </a:t>
            </a:r>
            <a:r>
              <a:rPr lang="tr-TR" b="1" dirty="0"/>
              <a:t>No </a:t>
            </a:r>
            <a:r>
              <a:rPr lang="tr-TR" b="1" dirty="0" err="1"/>
              <a:t>significant</a:t>
            </a:r>
            <a:r>
              <a:rPr lang="tr-TR" b="1" dirty="0"/>
              <a:t> </a:t>
            </a:r>
            <a:r>
              <a:rPr lang="tr-TR" b="1" dirty="0" err="1"/>
              <a:t>increase</a:t>
            </a:r>
            <a:r>
              <a:rPr lang="tr-TR" b="1" dirty="0"/>
              <a:t> in </a:t>
            </a:r>
            <a:r>
              <a:rPr lang="tr-TR" b="1" dirty="0" err="1"/>
              <a:t>serious</a:t>
            </a:r>
            <a:r>
              <a:rPr lang="tr-TR" b="1" dirty="0"/>
              <a:t> </a:t>
            </a:r>
            <a:r>
              <a:rPr lang="tr-TR" b="1" dirty="0" err="1"/>
              <a:t>neuropsychiatric</a:t>
            </a:r>
            <a:r>
              <a:rPr lang="tr-TR" b="1" dirty="0"/>
              <a:t> adverse </a:t>
            </a:r>
            <a:r>
              <a:rPr lang="tr-TR" b="1" dirty="0" err="1"/>
              <a:t>events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🏆 </a:t>
            </a:r>
            <a:r>
              <a:rPr lang="tr-TR" b="1" dirty="0" err="1"/>
              <a:t>Varenicline</a:t>
            </a:r>
            <a:r>
              <a:rPr lang="tr-TR" b="1" dirty="0"/>
              <a:t> </a:t>
            </a:r>
            <a:r>
              <a:rPr lang="tr-TR" b="1" dirty="0" err="1"/>
              <a:t>produced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highest</a:t>
            </a:r>
            <a:r>
              <a:rPr lang="tr-TR" b="1" dirty="0"/>
              <a:t> </a:t>
            </a:r>
            <a:r>
              <a:rPr lang="tr-TR" b="1" dirty="0" err="1"/>
              <a:t>quit</a:t>
            </a:r>
            <a:r>
              <a:rPr lang="tr-TR" b="1" dirty="0"/>
              <a:t> </a:t>
            </a:r>
            <a:r>
              <a:rPr lang="tr-TR" b="1" dirty="0" err="1"/>
              <a:t>rates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85671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876667" y="408658"/>
            <a:ext cx="9552945" cy="504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tr-TR" sz="2400" b="1" strike="noStrike" spc="-1" dirty="0" err="1">
                <a:solidFill>
                  <a:srgbClr val="0094AB"/>
                </a:solidFill>
                <a:latin typeface="Calibri"/>
                <a:ea typeface="Arial"/>
              </a:rPr>
              <a:t>Cytisine</a:t>
            </a:r>
            <a:r>
              <a:rPr lang="tr-TR" sz="2400" b="1" strike="noStrike" spc="-1" dirty="0">
                <a:solidFill>
                  <a:srgbClr val="0094AB"/>
                </a:solidFill>
                <a:latin typeface="Calibri"/>
                <a:ea typeface="Arial"/>
              </a:rPr>
              <a:t> - sarısalkım ağacı (</a:t>
            </a:r>
            <a:r>
              <a:rPr lang="tr-TR" sz="2400" b="1" strike="noStrike" spc="-1" dirty="0" err="1">
                <a:solidFill>
                  <a:srgbClr val="0094AB"/>
                </a:solidFill>
                <a:latin typeface="Calibri"/>
                <a:ea typeface="Arial"/>
              </a:rPr>
              <a:t>Cytisus</a:t>
            </a:r>
            <a:r>
              <a:rPr lang="tr-TR" sz="2400" b="1" strike="noStrike" spc="-1" dirty="0">
                <a:solidFill>
                  <a:srgbClr val="0094AB"/>
                </a:solidFill>
                <a:latin typeface="Calibri"/>
                <a:ea typeface="Arial"/>
              </a:rPr>
              <a:t> </a:t>
            </a:r>
            <a:r>
              <a:rPr lang="tr-TR" sz="2400" b="1" strike="noStrike" spc="-1" dirty="0" err="1">
                <a:solidFill>
                  <a:srgbClr val="0094AB"/>
                </a:solidFill>
                <a:latin typeface="Calibri"/>
                <a:ea typeface="Arial"/>
              </a:rPr>
              <a:t>laburnum</a:t>
            </a:r>
            <a:r>
              <a:rPr lang="tr-TR" sz="2400" b="1" strike="noStrike" spc="-1" dirty="0">
                <a:solidFill>
                  <a:srgbClr val="0094AB"/>
                </a:solidFill>
                <a:latin typeface="Calibri"/>
                <a:ea typeface="Arial"/>
              </a:rPr>
              <a:t>)</a:t>
            </a:r>
            <a:endParaRPr lang="tr-T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5" name="İçerik Yer Tutucusu 5"/>
          <p:cNvPicPr/>
          <p:nvPr/>
        </p:nvPicPr>
        <p:blipFill>
          <a:blip r:embed="rId2"/>
          <a:stretch/>
        </p:blipFill>
        <p:spPr>
          <a:xfrm>
            <a:off x="7793169" y="344569"/>
            <a:ext cx="2960280" cy="1971360"/>
          </a:xfrm>
          <a:prstGeom prst="rect">
            <a:avLst/>
          </a:prstGeom>
          <a:ln w="0">
            <a:noFill/>
          </a:ln>
        </p:spPr>
      </p:pic>
      <p:sp>
        <p:nvSpPr>
          <p:cNvPr id="296" name="TextBox 3"/>
          <p:cNvSpPr/>
          <p:nvPr/>
        </p:nvSpPr>
        <p:spPr>
          <a:xfrm>
            <a:off x="330617" y="6275086"/>
            <a:ext cx="11530766" cy="2383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Overflow="overflow" horzOverflow="overflow" wrap="square" lIns="68760" tIns="34200" rIns="68760" bIns="34200" numCol="1" spc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100" b="0" strike="noStrike" spc="-1">
                <a:solidFill>
                  <a:srgbClr val="000000"/>
                </a:solidFill>
                <a:latin typeface="BlinkMacSystemFont"/>
                <a:ea typeface="Arial"/>
              </a:rPr>
              <a:t>Gotti C, Clementi F. Cytisine and cytisine derivatives. More than smoking cessation aids. Pharmacol Res. 2021 Aug;170:105700. doi: 10.1016/j.phrs.2021.105700. Epub 2021 Jun 2. PMID: 34087351.</a:t>
            </a:r>
            <a:endParaRPr lang="tr-TR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8" name="Picture 6" descr="ga1"/>
          <p:cNvPicPr/>
          <p:nvPr/>
        </p:nvPicPr>
        <p:blipFill>
          <a:blip r:embed="rId3"/>
          <a:stretch/>
        </p:blipFill>
        <p:spPr>
          <a:xfrm>
            <a:off x="4771668" y="2743200"/>
            <a:ext cx="6304724" cy="3129268"/>
          </a:xfrm>
          <a:prstGeom prst="rect">
            <a:avLst/>
          </a:prstGeom>
          <a:ln w="0">
            <a:solidFill>
              <a:srgbClr val="4472C4"/>
            </a:solidFill>
          </a:ln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8416DBB7-045E-B5AD-CD97-569A866766FF}"/>
              </a:ext>
            </a:extLst>
          </p:cNvPr>
          <p:cNvSpPr txBox="1"/>
          <p:nvPr/>
        </p:nvSpPr>
        <p:spPr>
          <a:xfrm>
            <a:off x="694303" y="1608713"/>
            <a:ext cx="6096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🌿 CYTISINE</a:t>
            </a:r>
          </a:p>
          <a:p>
            <a:endParaRPr lang="tr-TR" dirty="0"/>
          </a:p>
          <a:p>
            <a:r>
              <a:rPr lang="tr-TR" dirty="0"/>
              <a:t>🌳 Natural </a:t>
            </a:r>
            <a:r>
              <a:rPr lang="tr-TR" dirty="0" err="1"/>
              <a:t>plant</a:t>
            </a:r>
            <a:r>
              <a:rPr lang="tr-TR" dirty="0"/>
              <a:t> alkaloid</a:t>
            </a:r>
          </a:p>
          <a:p>
            <a:endParaRPr lang="tr-TR" dirty="0"/>
          </a:p>
          <a:p>
            <a:r>
              <a:rPr lang="tr-TR" dirty="0"/>
              <a:t>⬇</a:t>
            </a:r>
          </a:p>
          <a:p>
            <a:endParaRPr lang="tr-TR" dirty="0"/>
          </a:p>
          <a:p>
            <a:r>
              <a:rPr lang="tr-TR" dirty="0"/>
              <a:t>🌼 Golden </a:t>
            </a:r>
            <a:r>
              <a:rPr lang="tr-TR" dirty="0" err="1"/>
              <a:t>chain</a:t>
            </a:r>
            <a:r>
              <a:rPr lang="tr-TR" dirty="0"/>
              <a:t> </a:t>
            </a:r>
            <a:r>
              <a:rPr lang="tr-TR" dirty="0" err="1"/>
              <a:t>tree</a:t>
            </a:r>
            <a:endParaRPr lang="tr-TR" dirty="0"/>
          </a:p>
          <a:p>
            <a:r>
              <a:rPr lang="tr-TR" dirty="0"/>
              <a:t>(</a:t>
            </a:r>
            <a:r>
              <a:rPr lang="tr-TR" dirty="0" err="1"/>
              <a:t>Laburnum</a:t>
            </a:r>
            <a:r>
              <a:rPr lang="tr-TR" dirty="0"/>
              <a:t> </a:t>
            </a:r>
            <a:r>
              <a:rPr lang="tr-TR" dirty="0" err="1"/>
              <a:t>anagyroides</a:t>
            </a:r>
            <a:r>
              <a:rPr lang="tr-TR" dirty="0"/>
              <a:t>)</a:t>
            </a:r>
          </a:p>
          <a:p>
            <a:endParaRPr lang="tr-TR" dirty="0"/>
          </a:p>
          <a:p>
            <a:r>
              <a:rPr lang="tr-TR" dirty="0"/>
              <a:t>⬇</a:t>
            </a:r>
          </a:p>
          <a:p>
            <a:endParaRPr lang="tr-TR" dirty="0"/>
          </a:p>
          <a:p>
            <a:r>
              <a:rPr lang="tr-TR" dirty="0"/>
              <a:t>🧪 </a:t>
            </a:r>
            <a:r>
              <a:rPr lang="tr-TR" dirty="0" err="1"/>
              <a:t>Inspired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development</a:t>
            </a:r>
            <a:r>
              <a:rPr lang="tr-TR" dirty="0"/>
              <a:t> of</a:t>
            </a:r>
          </a:p>
          <a:p>
            <a:endParaRPr lang="tr-TR" dirty="0"/>
          </a:p>
          <a:p>
            <a:r>
              <a:rPr lang="tr-TR" dirty="0"/>
              <a:t>💊 VARENICLINE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CBE65AB9-1D82-9845-B505-AE89B254A948}"/>
              </a:ext>
            </a:extLst>
          </p:cNvPr>
          <p:cNvSpPr txBox="1"/>
          <p:nvPr/>
        </p:nvSpPr>
        <p:spPr>
          <a:xfrm>
            <a:off x="786581" y="547410"/>
            <a:ext cx="11061290" cy="5508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Cytisine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b="1" dirty="0" err="1"/>
              <a:t>Treatment</a:t>
            </a:r>
            <a:r>
              <a:rPr lang="tr-TR" b="1" dirty="0"/>
              <a:t> </a:t>
            </a:r>
            <a:r>
              <a:rPr lang="tr-TR" b="1" dirty="0" err="1"/>
              <a:t>Initiation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b="1" dirty="0"/>
              <a:t>🚬 Start of </a:t>
            </a:r>
            <a:r>
              <a:rPr lang="tr-TR" b="1" dirty="0" err="1"/>
              <a:t>Treatment</a:t>
            </a:r>
            <a:endParaRPr lang="tr-TR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initiation</a:t>
            </a:r>
            <a:r>
              <a:rPr lang="tr-TR" b="1" dirty="0"/>
              <a:t> </a:t>
            </a:r>
            <a:r>
              <a:rPr lang="tr-TR" b="1" dirty="0" err="1"/>
              <a:t>phase</a:t>
            </a:r>
            <a:r>
              <a:rPr lang="tr-TR" b="1" dirty="0"/>
              <a:t> </a:t>
            </a:r>
            <a:r>
              <a:rPr lang="tr-TR" b="1" dirty="0" err="1"/>
              <a:t>lasts</a:t>
            </a:r>
            <a:r>
              <a:rPr lang="tr-TR" b="1" dirty="0"/>
              <a:t> 3–5 </a:t>
            </a:r>
            <a:r>
              <a:rPr lang="tr-TR" b="1" dirty="0" err="1"/>
              <a:t>days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err="1"/>
              <a:t>Take</a:t>
            </a:r>
            <a:r>
              <a:rPr lang="tr-TR" b="1" dirty="0"/>
              <a:t> </a:t>
            </a:r>
            <a:r>
              <a:rPr lang="tr-TR" b="1" dirty="0" err="1"/>
              <a:t>one</a:t>
            </a:r>
            <a:r>
              <a:rPr lang="tr-TR" b="1" dirty="0"/>
              <a:t> tablet </a:t>
            </a:r>
            <a:r>
              <a:rPr lang="tr-TR" b="1" dirty="0" err="1"/>
              <a:t>every</a:t>
            </a:r>
            <a:r>
              <a:rPr lang="tr-TR" b="1" dirty="0"/>
              <a:t> 2 </a:t>
            </a:r>
            <a:r>
              <a:rPr lang="tr-TR" b="1" dirty="0" err="1"/>
              <a:t>hours</a:t>
            </a:r>
            <a:r>
              <a:rPr lang="tr-TR" b="1" dirty="0"/>
              <a:t> (6 </a:t>
            </a:r>
            <a:r>
              <a:rPr lang="tr-TR" b="1" dirty="0" err="1"/>
              <a:t>tablets</a:t>
            </a:r>
            <a:r>
              <a:rPr lang="tr-TR" b="1" dirty="0"/>
              <a:t>/</a:t>
            </a:r>
            <a:r>
              <a:rPr lang="tr-TR" b="1" dirty="0" err="1"/>
              <a:t>day</a:t>
            </a:r>
            <a:r>
              <a:rPr lang="tr-TR" b="1" dirty="0"/>
              <a:t>), </a:t>
            </a:r>
            <a:r>
              <a:rPr lang="tr-TR" b="1" dirty="0" err="1"/>
              <a:t>excluding</a:t>
            </a:r>
            <a:r>
              <a:rPr lang="tr-TR" b="1" dirty="0"/>
              <a:t> </a:t>
            </a:r>
            <a:r>
              <a:rPr lang="tr-TR" b="1" dirty="0" err="1"/>
              <a:t>sleeping</a:t>
            </a:r>
            <a:r>
              <a:rPr lang="tr-TR" b="1" dirty="0"/>
              <a:t> </a:t>
            </a:r>
            <a:r>
              <a:rPr lang="tr-TR" b="1" dirty="0" err="1"/>
              <a:t>hours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br>
              <a:rPr lang="tr-TR" dirty="0"/>
            </a:br>
            <a:endParaRPr lang="tr-TR" sz="1050" dirty="0"/>
          </a:p>
          <a:p>
            <a:pPr>
              <a:lnSpc>
                <a:spcPct val="150000"/>
              </a:lnSpc>
              <a:buNone/>
            </a:pPr>
            <a:r>
              <a:rPr lang="tr-TR" b="1" dirty="0"/>
              <a:t>📉 </a:t>
            </a:r>
            <a:r>
              <a:rPr lang="tr-TR" b="1" dirty="0" err="1"/>
              <a:t>Smoking</a:t>
            </a:r>
            <a:r>
              <a:rPr lang="tr-TR" b="1" dirty="0"/>
              <a:t> </a:t>
            </a:r>
            <a:r>
              <a:rPr lang="tr-TR" b="1" dirty="0" err="1"/>
              <a:t>Reduction</a:t>
            </a:r>
            <a:endParaRPr lang="tr-TR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err="1"/>
              <a:t>Reduce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number</a:t>
            </a:r>
            <a:r>
              <a:rPr lang="tr-TR" b="1" dirty="0"/>
              <a:t> of </a:t>
            </a:r>
            <a:r>
              <a:rPr lang="tr-TR" b="1" dirty="0" err="1"/>
              <a:t>cigarettes</a:t>
            </a:r>
            <a:r>
              <a:rPr lang="tr-TR" b="1" dirty="0"/>
              <a:t> </a:t>
            </a:r>
            <a:r>
              <a:rPr lang="tr-TR" b="1" dirty="0" err="1"/>
              <a:t>smoked</a:t>
            </a:r>
            <a:r>
              <a:rPr lang="tr-TR" b="1" dirty="0"/>
              <a:t> </a:t>
            </a:r>
            <a:r>
              <a:rPr lang="tr-TR" b="1" dirty="0" err="1"/>
              <a:t>from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first</a:t>
            </a:r>
            <a:r>
              <a:rPr lang="tr-TR" b="1" dirty="0"/>
              <a:t> </a:t>
            </a:r>
            <a:r>
              <a:rPr lang="tr-TR" b="1" dirty="0" err="1"/>
              <a:t>day</a:t>
            </a:r>
            <a:r>
              <a:rPr lang="tr-TR" b="1" dirty="0"/>
              <a:t> of </a:t>
            </a:r>
            <a:r>
              <a:rPr lang="tr-TR" b="1" dirty="0" err="1"/>
              <a:t>treatment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None/>
            </a:pPr>
            <a:br>
              <a:rPr lang="tr-TR" dirty="0"/>
            </a:br>
            <a:endParaRPr lang="tr-TR" sz="1000" dirty="0"/>
          </a:p>
          <a:p>
            <a:pPr>
              <a:lnSpc>
                <a:spcPct val="150000"/>
              </a:lnSpc>
              <a:buNone/>
            </a:pPr>
            <a:r>
              <a:rPr lang="tr-TR" b="1" dirty="0"/>
              <a:t>📅 </a:t>
            </a:r>
            <a:r>
              <a:rPr lang="tr-TR" b="1" dirty="0" err="1"/>
              <a:t>Quit</a:t>
            </a:r>
            <a:r>
              <a:rPr lang="tr-TR" b="1" dirty="0"/>
              <a:t> </a:t>
            </a:r>
            <a:r>
              <a:rPr lang="tr-TR" b="1" dirty="0" err="1"/>
              <a:t>Date</a:t>
            </a:r>
            <a:endParaRPr lang="tr-TR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/>
              <a:t>Set a </a:t>
            </a:r>
            <a:r>
              <a:rPr lang="tr-TR" b="1" dirty="0" err="1"/>
              <a:t>target</a:t>
            </a:r>
            <a:r>
              <a:rPr lang="tr-TR" b="1" dirty="0"/>
              <a:t> </a:t>
            </a:r>
            <a:r>
              <a:rPr lang="tr-TR" b="1" dirty="0" err="1"/>
              <a:t>quit</a:t>
            </a:r>
            <a:r>
              <a:rPr lang="tr-TR" b="1" dirty="0"/>
              <a:t> </a:t>
            </a:r>
            <a:r>
              <a:rPr lang="tr-TR" b="1" dirty="0" err="1"/>
              <a:t>date</a:t>
            </a:r>
            <a:r>
              <a:rPr lang="tr-TR" b="1" dirty="0"/>
              <a:t> </a:t>
            </a:r>
            <a:r>
              <a:rPr lang="tr-TR" b="1" dirty="0" err="1"/>
              <a:t>within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first</a:t>
            </a:r>
            <a:r>
              <a:rPr lang="tr-TR" b="1" dirty="0"/>
              <a:t> 5 </a:t>
            </a:r>
            <a:r>
              <a:rPr lang="tr-TR" b="1" dirty="0" err="1"/>
              <a:t>days</a:t>
            </a:r>
            <a:r>
              <a:rPr lang="tr-TR" b="1" dirty="0"/>
              <a:t> of </a:t>
            </a:r>
            <a:r>
              <a:rPr lang="tr-TR" b="1" dirty="0" err="1"/>
              <a:t>treatment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Smoking</a:t>
            </a:r>
            <a:r>
              <a:rPr lang="tr-TR" dirty="0"/>
              <a:t> </a:t>
            </a:r>
            <a:r>
              <a:rPr lang="tr-TR" dirty="0" err="1"/>
              <a:t>should</a:t>
            </a:r>
            <a:r>
              <a:rPr lang="tr-TR" dirty="0"/>
              <a:t> </a:t>
            </a:r>
            <a:r>
              <a:rPr lang="tr-TR" b="1" dirty="0"/>
              <a:t>not </a:t>
            </a:r>
            <a:r>
              <a:rPr lang="tr-TR" b="1" dirty="0" err="1"/>
              <a:t>continue</a:t>
            </a:r>
            <a:r>
              <a:rPr lang="tr-TR" b="1" dirty="0"/>
              <a:t> </a:t>
            </a:r>
            <a:r>
              <a:rPr lang="tr-TR" b="1" dirty="0" err="1"/>
              <a:t>beyond</a:t>
            </a:r>
            <a:r>
              <a:rPr lang="tr-TR" b="1" dirty="0"/>
              <a:t> </a:t>
            </a:r>
            <a:r>
              <a:rPr lang="tr-TR" b="1" dirty="0" err="1"/>
              <a:t>Day</a:t>
            </a:r>
            <a:r>
              <a:rPr lang="tr-TR" b="1" dirty="0"/>
              <a:t> 5</a:t>
            </a:r>
            <a:r>
              <a:rPr lang="tr-T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12670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5D611618-DCF9-371A-438E-40EFAFEF2AF7}"/>
              </a:ext>
            </a:extLst>
          </p:cNvPr>
          <p:cNvSpPr txBox="1"/>
          <p:nvPr/>
        </p:nvSpPr>
        <p:spPr>
          <a:xfrm>
            <a:off x="614516" y="351527"/>
            <a:ext cx="10962968" cy="5866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endParaRPr lang="tr-TR" sz="1800" dirty="0"/>
          </a:p>
          <a:p>
            <a:pPr>
              <a:lnSpc>
                <a:spcPct val="150000"/>
              </a:lnSpc>
              <a:buNone/>
            </a:pPr>
            <a:r>
              <a:rPr lang="tr-TR" sz="1800" b="1" dirty="0"/>
              <a:t>⚠ </a:t>
            </a:r>
            <a:r>
              <a:rPr lang="tr-TR" sz="1800" b="1" dirty="0" err="1"/>
              <a:t>Assess</a:t>
            </a:r>
            <a:r>
              <a:rPr lang="tr-TR" sz="1800" b="1" dirty="0"/>
              <a:t> </a:t>
            </a:r>
            <a:r>
              <a:rPr lang="tr-TR" sz="1800" b="1" dirty="0" err="1"/>
              <a:t>Early</a:t>
            </a:r>
            <a:r>
              <a:rPr lang="tr-TR" sz="1800" b="1" dirty="0"/>
              <a:t> </a:t>
            </a:r>
            <a:r>
              <a:rPr lang="tr-TR" sz="1800" b="1" dirty="0" err="1"/>
              <a:t>Response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b="1" dirty="0" err="1"/>
              <a:t>If</a:t>
            </a:r>
            <a:r>
              <a:rPr lang="tr-TR" sz="1800" b="1" dirty="0"/>
              <a:t> </a:t>
            </a:r>
            <a:r>
              <a:rPr lang="tr-TR" sz="1800" b="1" dirty="0" err="1"/>
              <a:t>there</a:t>
            </a:r>
            <a:r>
              <a:rPr lang="tr-TR" sz="1800" b="1" dirty="0"/>
              <a:t> is </a:t>
            </a:r>
            <a:r>
              <a:rPr lang="tr-TR" sz="1800" b="1" dirty="0" err="1"/>
              <a:t>no</a:t>
            </a:r>
            <a:r>
              <a:rPr lang="tr-TR" sz="1800" b="1" dirty="0"/>
              <a:t> </a:t>
            </a:r>
            <a:r>
              <a:rPr lang="tr-TR" sz="1800" b="1" dirty="0" err="1"/>
              <a:t>noticeable</a:t>
            </a:r>
            <a:r>
              <a:rPr lang="tr-TR" sz="1800" b="1" dirty="0"/>
              <a:t> </a:t>
            </a:r>
            <a:r>
              <a:rPr lang="tr-TR" sz="1800" b="1" dirty="0" err="1"/>
              <a:t>reduction</a:t>
            </a:r>
            <a:r>
              <a:rPr lang="tr-TR" sz="1800" b="1" dirty="0"/>
              <a:t> in </a:t>
            </a:r>
            <a:r>
              <a:rPr lang="tr-TR" sz="1800" b="1" dirty="0" err="1"/>
              <a:t>cravings</a:t>
            </a:r>
            <a:r>
              <a:rPr lang="tr-TR" sz="1800" b="1" dirty="0"/>
              <a:t> </a:t>
            </a:r>
            <a:r>
              <a:rPr lang="tr-TR" sz="1800" b="1" dirty="0" err="1"/>
              <a:t>within</a:t>
            </a:r>
            <a:r>
              <a:rPr lang="tr-TR" sz="1800" b="1" dirty="0"/>
              <a:t> </a:t>
            </a:r>
            <a:r>
              <a:rPr lang="tr-TR" sz="1800" b="1" dirty="0" err="1"/>
              <a:t>the</a:t>
            </a:r>
            <a:r>
              <a:rPr lang="tr-TR" sz="1800" b="1" dirty="0"/>
              <a:t> </a:t>
            </a:r>
            <a:r>
              <a:rPr lang="tr-TR" sz="1800" b="1" dirty="0" err="1"/>
              <a:t>first</a:t>
            </a:r>
            <a:r>
              <a:rPr lang="tr-TR" sz="1800" b="1" dirty="0"/>
              <a:t> 3 </a:t>
            </a:r>
            <a:r>
              <a:rPr lang="tr-TR" sz="1800" b="1" dirty="0" err="1"/>
              <a:t>days</a:t>
            </a:r>
            <a:r>
              <a:rPr lang="tr-TR" sz="1800" b="1" dirty="0"/>
              <a:t>, </a:t>
            </a:r>
            <a:r>
              <a:rPr lang="tr-TR" sz="1800" b="1" dirty="0" err="1"/>
              <a:t>reassess</a:t>
            </a:r>
            <a:r>
              <a:rPr lang="tr-TR" sz="1800" b="1" dirty="0"/>
              <a:t> </a:t>
            </a:r>
            <a:r>
              <a:rPr lang="tr-TR" sz="1800" b="1" dirty="0" err="1"/>
              <a:t>the</a:t>
            </a:r>
            <a:r>
              <a:rPr lang="tr-TR" sz="1800" b="1" dirty="0"/>
              <a:t> </a:t>
            </a:r>
            <a:r>
              <a:rPr lang="tr-TR" sz="1800" b="1" dirty="0" err="1"/>
              <a:t>treatment</a:t>
            </a:r>
            <a:r>
              <a:rPr lang="tr-TR" sz="1800" b="1" dirty="0"/>
              <a:t>.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Patients</a:t>
            </a:r>
            <a:r>
              <a:rPr lang="tr-TR" sz="1800" dirty="0"/>
              <a:t> </a:t>
            </a:r>
            <a:r>
              <a:rPr lang="tr-TR" sz="1800" dirty="0" err="1"/>
              <a:t>should</a:t>
            </a:r>
            <a:r>
              <a:rPr lang="tr-TR" sz="1800" dirty="0"/>
              <a:t> </a:t>
            </a:r>
            <a:r>
              <a:rPr lang="tr-TR" sz="1800" dirty="0" err="1"/>
              <a:t>consult</a:t>
            </a:r>
            <a:r>
              <a:rPr lang="tr-TR" sz="1800" dirty="0"/>
              <a:t> </a:t>
            </a:r>
            <a:r>
              <a:rPr lang="tr-TR" sz="1800" dirty="0" err="1"/>
              <a:t>their</a:t>
            </a:r>
            <a:r>
              <a:rPr lang="tr-TR" sz="1800" dirty="0"/>
              <a:t> </a:t>
            </a:r>
            <a:r>
              <a:rPr lang="tr-TR" sz="1800" dirty="0" err="1"/>
              <a:t>healthcare</a:t>
            </a:r>
            <a:r>
              <a:rPr lang="tr-TR" sz="1800" dirty="0"/>
              <a:t> </a:t>
            </a:r>
            <a:r>
              <a:rPr lang="tr-TR" sz="1800" dirty="0" err="1"/>
              <a:t>provider</a:t>
            </a:r>
            <a:r>
              <a:rPr lang="tr-TR" sz="1800" dirty="0"/>
              <a:t> </a:t>
            </a:r>
            <a:r>
              <a:rPr lang="tr-TR" sz="1800" dirty="0" err="1"/>
              <a:t>if</a:t>
            </a:r>
            <a:r>
              <a:rPr lang="tr-TR" sz="1800" dirty="0"/>
              <a:t> </a:t>
            </a:r>
            <a:r>
              <a:rPr lang="tr-TR" sz="1800" dirty="0" err="1"/>
              <a:t>no</a:t>
            </a:r>
            <a:r>
              <a:rPr lang="tr-TR" sz="1800" dirty="0"/>
              <a:t> </a:t>
            </a:r>
            <a:r>
              <a:rPr lang="tr-TR" sz="1800" dirty="0" err="1"/>
              <a:t>benefit</a:t>
            </a:r>
            <a:r>
              <a:rPr lang="tr-TR" sz="1800" dirty="0"/>
              <a:t> is </a:t>
            </a:r>
            <a:r>
              <a:rPr lang="tr-TR" sz="1800" dirty="0" err="1"/>
              <a:t>observed</a:t>
            </a:r>
            <a:r>
              <a:rPr lang="tr-TR" sz="1800" dirty="0"/>
              <a:t>. </a:t>
            </a:r>
          </a:p>
          <a:p>
            <a:pPr>
              <a:lnSpc>
                <a:spcPct val="150000"/>
              </a:lnSpc>
              <a:buNone/>
            </a:pPr>
            <a:br>
              <a:rPr lang="tr-TR" sz="1800" dirty="0"/>
            </a:br>
            <a:endParaRPr lang="tr-TR" sz="1800" dirty="0"/>
          </a:p>
          <a:p>
            <a:pPr>
              <a:lnSpc>
                <a:spcPct val="150000"/>
              </a:lnSpc>
              <a:buNone/>
            </a:pPr>
            <a:r>
              <a:rPr lang="tr-TR" sz="1800" b="1" dirty="0"/>
              <a:t>🔄 </a:t>
            </a:r>
            <a:r>
              <a:rPr lang="tr-TR" sz="1800" b="1" dirty="0" err="1"/>
              <a:t>If</a:t>
            </a:r>
            <a:r>
              <a:rPr lang="tr-TR" sz="1800" b="1" dirty="0"/>
              <a:t> </a:t>
            </a:r>
            <a:r>
              <a:rPr lang="tr-TR" sz="1800" b="1" dirty="0" err="1"/>
              <a:t>Smoking</a:t>
            </a:r>
            <a:r>
              <a:rPr lang="tr-TR" sz="1800" b="1" dirty="0"/>
              <a:t> </a:t>
            </a:r>
            <a:r>
              <a:rPr lang="tr-TR" sz="1800" b="1" dirty="0" err="1"/>
              <a:t>Continues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If</a:t>
            </a:r>
            <a:r>
              <a:rPr lang="tr-TR" sz="1800" dirty="0"/>
              <a:t> a </a:t>
            </a:r>
            <a:r>
              <a:rPr lang="tr-TR" sz="1800" dirty="0" err="1"/>
              <a:t>patient</a:t>
            </a:r>
            <a:r>
              <a:rPr lang="tr-TR" sz="1800" dirty="0"/>
              <a:t> </a:t>
            </a:r>
            <a:r>
              <a:rPr lang="tr-TR" sz="1800" dirty="0" err="1"/>
              <a:t>smokes</a:t>
            </a:r>
            <a:r>
              <a:rPr lang="tr-TR" sz="1800" dirty="0"/>
              <a:t> a </a:t>
            </a:r>
            <a:r>
              <a:rPr lang="tr-TR" sz="1800" dirty="0" err="1"/>
              <a:t>few</a:t>
            </a:r>
            <a:r>
              <a:rPr lang="tr-TR" sz="1800" dirty="0"/>
              <a:t> </a:t>
            </a:r>
            <a:r>
              <a:rPr lang="tr-TR" sz="1800" dirty="0" err="1"/>
              <a:t>cigarettes</a:t>
            </a:r>
            <a:r>
              <a:rPr lang="tr-TR" sz="1800" dirty="0"/>
              <a:t> </a:t>
            </a:r>
            <a:r>
              <a:rPr lang="tr-TR" sz="1800" dirty="0" err="1"/>
              <a:t>after</a:t>
            </a:r>
            <a:r>
              <a:rPr lang="tr-TR" sz="1800" dirty="0"/>
              <a:t> </a:t>
            </a:r>
            <a:r>
              <a:rPr lang="tr-TR" sz="1800" dirty="0" err="1"/>
              <a:t>Day</a:t>
            </a:r>
            <a:r>
              <a:rPr lang="tr-TR" sz="1800" dirty="0"/>
              <a:t> 5, </a:t>
            </a:r>
            <a:r>
              <a:rPr lang="tr-TR" sz="1800" dirty="0" err="1"/>
              <a:t>encourage</a:t>
            </a:r>
            <a:r>
              <a:rPr lang="tr-TR" sz="1800" dirty="0"/>
              <a:t> </a:t>
            </a:r>
            <a:r>
              <a:rPr lang="tr-TR" sz="1800" b="1" dirty="0" err="1"/>
              <a:t>complete</a:t>
            </a:r>
            <a:r>
              <a:rPr lang="tr-TR" sz="1800" b="1" dirty="0"/>
              <a:t> </a:t>
            </a:r>
            <a:r>
              <a:rPr lang="tr-TR" sz="1800" b="1" dirty="0" err="1"/>
              <a:t>cessation</a:t>
            </a:r>
            <a:r>
              <a:rPr lang="tr-TR" sz="1800" dirty="0"/>
              <a:t> </a:t>
            </a:r>
            <a:r>
              <a:rPr lang="tr-TR" sz="1800" dirty="0" err="1"/>
              <a:t>and</a:t>
            </a:r>
            <a:r>
              <a:rPr lang="tr-TR" sz="1800" dirty="0"/>
              <a:t> </a:t>
            </a:r>
            <a:r>
              <a:rPr lang="tr-TR" sz="1800" dirty="0" err="1"/>
              <a:t>continue</a:t>
            </a:r>
            <a:r>
              <a:rPr lang="tr-TR" sz="1800" dirty="0"/>
              <a:t> </a:t>
            </a:r>
            <a:r>
              <a:rPr lang="tr-TR" sz="1800" dirty="0" err="1"/>
              <a:t>cytisine</a:t>
            </a:r>
            <a:r>
              <a:rPr lang="tr-TR" sz="1800" dirty="0"/>
              <a:t> at </a:t>
            </a:r>
            <a:r>
              <a:rPr lang="tr-TR" sz="1800" dirty="0" err="1"/>
              <a:t>the</a:t>
            </a:r>
            <a:r>
              <a:rPr lang="tr-TR" sz="1800" dirty="0"/>
              <a:t> </a:t>
            </a:r>
            <a:r>
              <a:rPr lang="tr-TR" sz="1800" dirty="0" err="1"/>
              <a:t>scheduled</a:t>
            </a:r>
            <a:r>
              <a:rPr lang="tr-TR" sz="1800" dirty="0"/>
              <a:t> </a:t>
            </a:r>
            <a:r>
              <a:rPr lang="tr-TR" sz="1800" dirty="0" err="1"/>
              <a:t>dose</a:t>
            </a:r>
            <a:r>
              <a:rPr lang="tr-TR" sz="1800" dirty="0"/>
              <a:t>. </a:t>
            </a:r>
          </a:p>
          <a:p>
            <a:pPr>
              <a:lnSpc>
                <a:spcPct val="150000"/>
              </a:lnSpc>
              <a:buNone/>
            </a:pPr>
            <a:br>
              <a:rPr lang="tr-TR" sz="1800" dirty="0"/>
            </a:br>
            <a:endParaRPr lang="tr-TR" sz="1800" dirty="0"/>
          </a:p>
          <a:p>
            <a:pPr>
              <a:lnSpc>
                <a:spcPct val="150000"/>
              </a:lnSpc>
              <a:buNone/>
            </a:pPr>
            <a:r>
              <a:rPr lang="tr-TR" sz="1800" b="1" dirty="0"/>
              <a:t>⏳ </a:t>
            </a:r>
            <a:r>
              <a:rPr lang="tr-TR" sz="1800" b="1" dirty="0" err="1"/>
              <a:t>Retreatment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If</a:t>
            </a:r>
            <a:r>
              <a:rPr lang="tr-TR" sz="1800" dirty="0"/>
              <a:t> </a:t>
            </a:r>
            <a:r>
              <a:rPr lang="tr-TR" sz="1800" dirty="0" err="1"/>
              <a:t>treatment</a:t>
            </a:r>
            <a:r>
              <a:rPr lang="tr-TR" sz="1800" dirty="0"/>
              <a:t> is </a:t>
            </a:r>
            <a:r>
              <a:rPr lang="tr-TR" sz="1800" dirty="0" err="1"/>
              <a:t>ineffective</a:t>
            </a:r>
            <a:r>
              <a:rPr lang="tr-TR" sz="1800" dirty="0"/>
              <a:t>, </a:t>
            </a:r>
            <a:r>
              <a:rPr lang="tr-TR" sz="1800" b="1" dirty="0" err="1"/>
              <a:t>discontinue</a:t>
            </a:r>
            <a:r>
              <a:rPr lang="tr-TR" sz="1800" b="1" dirty="0"/>
              <a:t> </a:t>
            </a:r>
            <a:r>
              <a:rPr lang="tr-TR" sz="1800" b="1" dirty="0" err="1"/>
              <a:t>therapy</a:t>
            </a:r>
            <a:r>
              <a:rPr lang="tr-TR" sz="1800" dirty="0"/>
              <a:t> </a:t>
            </a:r>
            <a:r>
              <a:rPr lang="tr-TR" sz="1800" dirty="0" err="1"/>
              <a:t>and</a:t>
            </a:r>
            <a:r>
              <a:rPr lang="tr-TR" sz="1800" dirty="0"/>
              <a:t> </a:t>
            </a:r>
            <a:r>
              <a:rPr lang="tr-TR" sz="1800" dirty="0" err="1"/>
              <a:t>consider</a:t>
            </a:r>
            <a:r>
              <a:rPr lang="tr-TR" sz="1800" dirty="0"/>
              <a:t> </a:t>
            </a:r>
            <a:r>
              <a:rPr lang="tr-TR" sz="1800" b="1" dirty="0"/>
              <a:t>a </a:t>
            </a:r>
            <a:r>
              <a:rPr lang="tr-TR" sz="1800" b="1" dirty="0" err="1"/>
              <a:t>new</a:t>
            </a:r>
            <a:r>
              <a:rPr lang="tr-TR" sz="1800" b="1" dirty="0"/>
              <a:t> </a:t>
            </a:r>
            <a:r>
              <a:rPr lang="tr-TR" sz="1800" b="1" dirty="0" err="1"/>
              <a:t>treatment</a:t>
            </a:r>
            <a:r>
              <a:rPr lang="tr-TR" sz="1800" b="1" dirty="0"/>
              <a:t> </a:t>
            </a:r>
            <a:r>
              <a:rPr lang="tr-TR" sz="1800" b="1" dirty="0" err="1"/>
              <a:t>course</a:t>
            </a:r>
            <a:r>
              <a:rPr lang="tr-TR" sz="1800" b="1" dirty="0"/>
              <a:t> </a:t>
            </a:r>
            <a:r>
              <a:rPr lang="tr-TR" sz="1800" b="1" dirty="0" err="1"/>
              <a:t>after</a:t>
            </a:r>
            <a:r>
              <a:rPr lang="tr-TR" sz="1800" b="1" dirty="0"/>
              <a:t> 2–3 </a:t>
            </a:r>
            <a:r>
              <a:rPr lang="tr-TR" sz="1800" b="1" dirty="0" err="1"/>
              <a:t>months</a:t>
            </a:r>
            <a:r>
              <a:rPr lang="tr-TR" sz="1800" dirty="0"/>
              <a:t>, </a:t>
            </a:r>
            <a:r>
              <a:rPr lang="tr-TR" sz="1800" dirty="0" err="1"/>
              <a:t>according</a:t>
            </a:r>
            <a:r>
              <a:rPr lang="tr-TR" sz="1800" dirty="0"/>
              <a:t> </a:t>
            </a:r>
            <a:r>
              <a:rPr lang="tr-TR" sz="1800" dirty="0" err="1"/>
              <a:t>to</a:t>
            </a:r>
            <a:r>
              <a:rPr lang="tr-TR" sz="1800" dirty="0"/>
              <a:t> </a:t>
            </a:r>
            <a:r>
              <a:rPr lang="tr-TR" sz="1800" dirty="0" err="1"/>
              <a:t>the</a:t>
            </a:r>
            <a:r>
              <a:rPr lang="tr-TR" sz="1800" dirty="0"/>
              <a:t> </a:t>
            </a:r>
            <a:r>
              <a:rPr lang="tr-TR" sz="1800" dirty="0" err="1"/>
              <a:t>product</a:t>
            </a:r>
            <a:r>
              <a:rPr lang="tr-TR" sz="1800" dirty="0"/>
              <a:t> </a:t>
            </a:r>
            <a:r>
              <a:rPr lang="tr-TR" sz="1800" dirty="0" err="1"/>
              <a:t>information</a:t>
            </a:r>
            <a:r>
              <a:rPr lang="tr-TR" sz="1800" dirty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8948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BBB3AF5-C7F7-860D-F2CB-C4F3C30893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/>
          </a:blip>
          <a:srcRect l="10834" r="33577"/>
          <a:stretch/>
        </p:blipFill>
        <p:spPr bwMode="auto">
          <a:xfrm>
            <a:off x="504393" y="1379511"/>
            <a:ext cx="2273346" cy="3026655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pic>
        <p:nvPicPr>
          <p:cNvPr id="460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58674" y="267123"/>
            <a:ext cx="2857500" cy="2224775"/>
          </a:xfrm>
          <a:noFill/>
        </p:spPr>
      </p:pic>
      <p:pic>
        <p:nvPicPr>
          <p:cNvPr id="6" name="Resim 5" descr="metin, iş kartı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02D0188-390B-A081-C87D-D709E7C9BB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802" y="2748924"/>
            <a:ext cx="4029805" cy="2270123"/>
          </a:xfrm>
          <a:prstGeom prst="rect">
            <a:avLst/>
          </a:prstGeom>
        </p:spPr>
      </p:pic>
      <p:pic>
        <p:nvPicPr>
          <p:cNvPr id="8" name="Resim 7" descr="metin, etiket, ambalaj ve etiketleme, mark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8581D12-3030-5BF2-B23A-8897F0C7E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104" y="4313270"/>
            <a:ext cx="3505200" cy="2381250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85CCFA6F-D119-A326-30B3-4ACAFA927C85}"/>
              </a:ext>
            </a:extLst>
          </p:cNvPr>
          <p:cNvSpPr txBox="1"/>
          <p:nvPr/>
        </p:nvSpPr>
        <p:spPr>
          <a:xfrm>
            <a:off x="1075826" y="687013"/>
            <a:ext cx="1091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NRT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00B509-18D8-AAEF-0B72-54CDD9F9D2A4}"/>
              </a:ext>
            </a:extLst>
          </p:cNvPr>
          <p:cNvSpPr txBox="1"/>
          <p:nvPr/>
        </p:nvSpPr>
        <p:spPr>
          <a:xfrm>
            <a:off x="8114575" y="2756613"/>
            <a:ext cx="2945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/>
              <a:t>Bupropion</a:t>
            </a:r>
            <a:endParaRPr lang="tr-TR" sz="2400" b="1" dirty="0"/>
          </a:p>
        </p:txBody>
      </p:sp>
      <p:pic>
        <p:nvPicPr>
          <p:cNvPr id="12" name="Resim 11" descr="metin, ambalaj ve etiketleme, etiket, meneviş mavis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AF81BAF-7772-3715-9C41-A9879389E2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24" y="3898815"/>
            <a:ext cx="4541077" cy="2432720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85B73DEC-2623-BFBC-2222-38D19CD6F77E}"/>
              </a:ext>
            </a:extLst>
          </p:cNvPr>
          <p:cNvSpPr txBox="1"/>
          <p:nvPr/>
        </p:nvSpPr>
        <p:spPr>
          <a:xfrm>
            <a:off x="3559665" y="3580435"/>
            <a:ext cx="1091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/>
              <a:t>Sitizin</a:t>
            </a:r>
            <a:endParaRPr lang="tr-TR" sz="24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354C1804-15F9-27D5-294F-F72B8B2A3CB7}"/>
              </a:ext>
            </a:extLst>
          </p:cNvPr>
          <p:cNvSpPr txBox="1"/>
          <p:nvPr/>
        </p:nvSpPr>
        <p:spPr>
          <a:xfrm>
            <a:off x="561377" y="6506630"/>
            <a:ext cx="911132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Batra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, A. (2011).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Treatment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 of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tobacco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dependence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.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Dtsch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Arztebl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 </a:t>
            </a:r>
            <a:r>
              <a:rPr lang="tr-TR" sz="1300" b="1" i="0" u="none" strike="noStrike" dirty="0" err="1">
                <a:effectLst/>
                <a:latin typeface="Roboto" panose="02000000000000000000" pitchFamily="2" charset="0"/>
              </a:rPr>
              <a:t>Int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; </a:t>
            </a:r>
            <a:r>
              <a:rPr lang="tr-TR" sz="1300" b="1" i="1" u="none" strike="noStrike" dirty="0">
                <a:effectLst/>
                <a:latin typeface="Roboto" panose="02000000000000000000" pitchFamily="2" charset="0"/>
              </a:rPr>
              <a:t>108</a:t>
            </a:r>
            <a:r>
              <a:rPr lang="tr-TR" sz="1300" b="1" i="0" u="none" strike="noStrike" dirty="0">
                <a:effectLst/>
                <a:latin typeface="Roboto" panose="02000000000000000000" pitchFamily="2" charset="0"/>
              </a:rPr>
              <a:t>(33): 555–64. DOI: 10.3238/arztebl.0555. </a:t>
            </a:r>
            <a:endParaRPr lang="tr-TR" sz="1300" b="1" dirty="0"/>
          </a:p>
        </p:txBody>
      </p:sp>
      <p:sp>
        <p:nvSpPr>
          <p:cNvPr id="15" name="Başlık 1">
            <a:extLst>
              <a:ext uri="{FF2B5EF4-FFF2-40B4-BE49-F238E27FC236}">
                <a16:creationId xmlns:a16="http://schemas.microsoft.com/office/drawing/2014/main" id="{84CE6B24-26EF-3BC9-3886-D318BAF0AE19}"/>
              </a:ext>
            </a:extLst>
          </p:cNvPr>
          <p:cNvSpPr txBox="1">
            <a:spLocks/>
          </p:cNvSpPr>
          <p:nvPr/>
        </p:nvSpPr>
        <p:spPr>
          <a:xfrm>
            <a:off x="119033" y="101008"/>
            <a:ext cx="4532013" cy="6978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/>
              <a:t>Sigarayı Bırakma Tedavileri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D750208-46FD-6093-5B04-9476222DEB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74" y="449951"/>
            <a:ext cx="2857500" cy="2171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98D5EF51-CA9A-E1B2-14A6-A97F568FE1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379" y="1146506"/>
            <a:ext cx="2471753" cy="1679181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14487A15-64A9-A47B-5800-31CF3180AD22}"/>
              </a:ext>
            </a:extLst>
          </p:cNvPr>
          <p:cNvSpPr txBox="1"/>
          <p:nvPr/>
        </p:nvSpPr>
        <p:spPr>
          <a:xfrm>
            <a:off x="3150616" y="714602"/>
            <a:ext cx="2945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/>
              <a:t>Vareniklin</a:t>
            </a:r>
            <a:endParaRPr lang="tr-TR" sz="2400" b="1" dirty="0"/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6A88F89A-672B-1DB9-C529-C3CFFF4A75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74" y="380877"/>
            <a:ext cx="2857500" cy="21717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CC0B7B7B-C08B-5726-160F-D369A51EAF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379" y="1077432"/>
            <a:ext cx="2471753" cy="167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9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E8D81172-0210-CF3A-01AB-F448C2D5C72F}"/>
              </a:ext>
            </a:extLst>
          </p:cNvPr>
          <p:cNvSpPr txBox="1"/>
          <p:nvPr/>
        </p:nvSpPr>
        <p:spPr>
          <a:xfrm>
            <a:off x="452282" y="422049"/>
            <a:ext cx="11474247" cy="5866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Cytisine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endParaRPr lang="tr-TR" sz="900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🌍 </a:t>
            </a:r>
            <a:r>
              <a:rPr lang="tr-TR" b="1" dirty="0" err="1"/>
              <a:t>Clinical</a:t>
            </a:r>
            <a:r>
              <a:rPr lang="tr-TR" b="1" dirty="0"/>
              <a:t> </a:t>
            </a:r>
            <a:r>
              <a:rPr lang="tr-TR" b="1" dirty="0" err="1"/>
              <a:t>use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smoking</a:t>
            </a:r>
            <a:r>
              <a:rPr lang="tr-TR" dirty="0"/>
              <a:t> </a:t>
            </a:r>
            <a:r>
              <a:rPr lang="tr-TR" dirty="0" err="1"/>
              <a:t>cessation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b="1" dirty="0" err="1"/>
              <a:t>more</a:t>
            </a:r>
            <a:r>
              <a:rPr lang="tr-TR" b="1" dirty="0"/>
              <a:t> </a:t>
            </a:r>
            <a:r>
              <a:rPr lang="tr-TR" b="1" dirty="0" err="1"/>
              <a:t>than</a:t>
            </a:r>
            <a:r>
              <a:rPr lang="tr-TR" b="1" dirty="0"/>
              <a:t> 50 </a:t>
            </a:r>
            <a:r>
              <a:rPr lang="tr-TR" b="1" dirty="0" err="1"/>
              <a:t>years</a:t>
            </a:r>
            <a:r>
              <a:rPr lang="tr-TR" dirty="0"/>
              <a:t> in </a:t>
            </a:r>
            <a:r>
              <a:rPr lang="tr-TR" dirty="0" err="1"/>
              <a:t>several</a:t>
            </a:r>
            <a:r>
              <a:rPr lang="tr-TR" dirty="0"/>
              <a:t> Central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Eastern</a:t>
            </a:r>
            <a:r>
              <a:rPr lang="tr-TR" dirty="0"/>
              <a:t> </a:t>
            </a:r>
            <a:r>
              <a:rPr lang="tr-TR" dirty="0" err="1"/>
              <a:t>European</a:t>
            </a:r>
            <a:r>
              <a:rPr lang="tr-TR" dirty="0"/>
              <a:t> </a:t>
            </a:r>
            <a:r>
              <a:rPr lang="tr-TR" dirty="0" err="1"/>
              <a:t>countries</a:t>
            </a:r>
            <a:r>
              <a:rPr lang="tr-TR" dirty="0"/>
              <a:t>, </a:t>
            </a:r>
            <a:r>
              <a:rPr lang="tr-TR" dirty="0" err="1"/>
              <a:t>including</a:t>
            </a:r>
            <a:r>
              <a:rPr lang="tr-TR" dirty="0"/>
              <a:t> </a:t>
            </a:r>
            <a:r>
              <a:rPr lang="tr-TR" b="1" dirty="0"/>
              <a:t>Poland, </a:t>
            </a:r>
            <a:r>
              <a:rPr lang="tr-TR" b="1" dirty="0" err="1"/>
              <a:t>Bulgaria</a:t>
            </a:r>
            <a:r>
              <a:rPr lang="tr-TR" b="1" dirty="0"/>
              <a:t>, </a:t>
            </a:r>
            <a:r>
              <a:rPr lang="tr-TR" b="1" dirty="0" err="1"/>
              <a:t>and</a:t>
            </a:r>
            <a:r>
              <a:rPr lang="tr-TR" b="1" dirty="0"/>
              <a:t> </a:t>
            </a:r>
            <a:r>
              <a:rPr lang="tr-TR" b="1" dirty="0" err="1"/>
              <a:t>countries</a:t>
            </a:r>
            <a:r>
              <a:rPr lang="tr-TR" b="1" dirty="0"/>
              <a:t> of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former</a:t>
            </a:r>
            <a:r>
              <a:rPr lang="tr-TR" b="1" dirty="0"/>
              <a:t> </a:t>
            </a:r>
            <a:r>
              <a:rPr lang="tr-TR" b="1" dirty="0" err="1"/>
              <a:t>Yugoslavia</a:t>
            </a:r>
            <a:r>
              <a:rPr lang="tr-TR" dirty="0"/>
              <a:t>. </a:t>
            </a:r>
          </a:p>
          <a:p>
            <a:pPr>
              <a:lnSpc>
                <a:spcPct val="150000"/>
              </a:lnSpc>
            </a:pP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🧠 </a:t>
            </a:r>
            <a:r>
              <a:rPr lang="tr-TR" b="1" dirty="0" err="1"/>
              <a:t>Mechanism</a:t>
            </a:r>
            <a:r>
              <a:rPr lang="tr-TR" b="1" dirty="0"/>
              <a:t> of </a:t>
            </a:r>
            <a:r>
              <a:rPr lang="tr-TR" b="1" dirty="0" err="1"/>
              <a:t>action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err="1"/>
              <a:t>Partial</a:t>
            </a:r>
            <a:r>
              <a:rPr lang="tr-TR" b="1" dirty="0"/>
              <a:t> agonist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b="1" dirty="0"/>
              <a:t>α4β2 </a:t>
            </a:r>
            <a:r>
              <a:rPr lang="tr-TR" b="1" dirty="0" err="1"/>
              <a:t>nicotinic</a:t>
            </a:r>
            <a:r>
              <a:rPr lang="tr-TR" b="1" dirty="0"/>
              <a:t> </a:t>
            </a:r>
            <a:r>
              <a:rPr lang="tr-TR" b="1" dirty="0" err="1"/>
              <a:t>acetylcholine</a:t>
            </a:r>
            <a:r>
              <a:rPr lang="tr-TR" b="1" dirty="0"/>
              <a:t> </a:t>
            </a:r>
            <a:r>
              <a:rPr lang="tr-TR" b="1" dirty="0" err="1"/>
              <a:t>receptor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Also</a:t>
            </a:r>
            <a:r>
              <a:rPr lang="tr-TR" dirty="0"/>
              <a:t> </a:t>
            </a:r>
            <a:r>
              <a:rPr lang="tr-TR" dirty="0" err="1"/>
              <a:t>acts</a:t>
            </a:r>
            <a:r>
              <a:rPr lang="tr-TR" dirty="0"/>
              <a:t> as a </a:t>
            </a:r>
            <a:r>
              <a:rPr lang="tr-TR" b="1" dirty="0" err="1"/>
              <a:t>functional</a:t>
            </a:r>
            <a:r>
              <a:rPr lang="tr-TR" b="1" dirty="0"/>
              <a:t> antagonist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preventing</a:t>
            </a:r>
            <a:r>
              <a:rPr lang="tr-TR" dirty="0"/>
              <a:t> </a:t>
            </a:r>
            <a:r>
              <a:rPr lang="tr-TR" dirty="0" err="1"/>
              <a:t>nicotine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binding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these</a:t>
            </a:r>
            <a:r>
              <a:rPr lang="tr-TR" dirty="0"/>
              <a:t> </a:t>
            </a:r>
            <a:r>
              <a:rPr lang="tr-TR" dirty="0" err="1"/>
              <a:t>receptors</a:t>
            </a:r>
            <a:r>
              <a:rPr lang="tr-TR" dirty="0"/>
              <a:t>. </a:t>
            </a:r>
          </a:p>
          <a:p>
            <a:pPr>
              <a:lnSpc>
                <a:spcPct val="150000"/>
              </a:lnSpc>
            </a:pPr>
            <a:endParaRPr lang="tr-TR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📊 </a:t>
            </a:r>
            <a:r>
              <a:rPr lang="tr-TR" b="1" dirty="0" err="1"/>
              <a:t>Evidence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Earlier</a:t>
            </a:r>
            <a:r>
              <a:rPr lang="tr-TR" dirty="0"/>
              <a:t> </a:t>
            </a:r>
            <a:r>
              <a:rPr lang="tr-TR" dirty="0" err="1"/>
              <a:t>guidelines</a:t>
            </a:r>
            <a:r>
              <a:rPr lang="tr-TR" dirty="0"/>
              <a:t> </a:t>
            </a:r>
            <a:r>
              <a:rPr lang="tr-TR" dirty="0" err="1"/>
              <a:t>recommended</a:t>
            </a:r>
            <a:r>
              <a:rPr lang="tr-TR" dirty="0"/>
              <a:t> </a:t>
            </a:r>
            <a:r>
              <a:rPr lang="tr-TR" dirty="0" err="1"/>
              <a:t>larger</a:t>
            </a:r>
            <a:r>
              <a:rPr lang="tr-TR" dirty="0"/>
              <a:t>, </a:t>
            </a:r>
            <a:r>
              <a:rPr lang="tr-TR" dirty="0" err="1"/>
              <a:t>high-quality</a:t>
            </a:r>
            <a:r>
              <a:rPr lang="tr-TR" dirty="0"/>
              <a:t> </a:t>
            </a:r>
            <a:r>
              <a:rPr lang="tr-TR" dirty="0" err="1"/>
              <a:t>randomized</a:t>
            </a:r>
            <a:r>
              <a:rPr lang="tr-TR" dirty="0"/>
              <a:t> </a:t>
            </a:r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trials</a:t>
            </a:r>
            <a:r>
              <a:rPr lang="tr-TR" dirty="0"/>
              <a:t>.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 err="1"/>
              <a:t>Subsequent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demonstrated</a:t>
            </a:r>
            <a:r>
              <a:rPr lang="tr-TR" dirty="0"/>
              <a:t> </a:t>
            </a:r>
            <a:r>
              <a:rPr lang="tr-TR" dirty="0" err="1"/>
              <a:t>that</a:t>
            </a:r>
            <a:r>
              <a:rPr lang="tr-TR" dirty="0"/>
              <a:t> </a:t>
            </a:r>
            <a:r>
              <a:rPr lang="tr-TR" b="1" dirty="0" err="1"/>
              <a:t>cytisine</a:t>
            </a:r>
            <a:r>
              <a:rPr lang="tr-TR" b="1" dirty="0"/>
              <a:t> is an </a:t>
            </a:r>
            <a:r>
              <a:rPr lang="tr-TR" b="1" dirty="0" err="1"/>
              <a:t>effective</a:t>
            </a:r>
            <a:r>
              <a:rPr lang="tr-TR" b="1" dirty="0"/>
              <a:t> </a:t>
            </a:r>
            <a:r>
              <a:rPr lang="tr-TR" b="1" dirty="0" err="1"/>
              <a:t>smoking</a:t>
            </a:r>
            <a:r>
              <a:rPr lang="tr-TR" b="1" dirty="0"/>
              <a:t> </a:t>
            </a:r>
            <a:r>
              <a:rPr lang="tr-TR" b="1" dirty="0" err="1"/>
              <a:t>cessation</a:t>
            </a:r>
            <a:r>
              <a:rPr lang="tr-TR" b="1" dirty="0"/>
              <a:t> </a:t>
            </a:r>
            <a:r>
              <a:rPr lang="tr-TR" b="1" dirty="0" err="1"/>
              <a:t>medication</a:t>
            </a:r>
            <a:r>
              <a:rPr lang="tr-TR" dirty="0"/>
              <a:t>,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efficacy</a:t>
            </a:r>
            <a:r>
              <a:rPr lang="tr-TR" dirty="0"/>
              <a:t> </a:t>
            </a:r>
            <a:r>
              <a:rPr lang="tr-TR" b="1" dirty="0" err="1"/>
              <a:t>comparable</a:t>
            </a:r>
            <a:r>
              <a:rPr lang="tr-TR" b="1" dirty="0"/>
              <a:t> </a:t>
            </a:r>
            <a:r>
              <a:rPr lang="tr-TR" b="1" dirty="0" err="1"/>
              <a:t>to</a:t>
            </a:r>
            <a:r>
              <a:rPr lang="tr-TR" b="1" dirty="0"/>
              <a:t> </a:t>
            </a:r>
            <a:r>
              <a:rPr lang="tr-TR" b="1" dirty="0" err="1"/>
              <a:t>varenicline</a:t>
            </a:r>
            <a:r>
              <a:rPr lang="tr-TR" b="1" dirty="0"/>
              <a:t> </a:t>
            </a:r>
            <a:r>
              <a:rPr lang="tr-TR" b="1" dirty="0" err="1"/>
              <a:t>and</a:t>
            </a:r>
            <a:r>
              <a:rPr lang="tr-TR" b="1" dirty="0"/>
              <a:t>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replacement</a:t>
            </a:r>
            <a:r>
              <a:rPr lang="tr-TR" b="1" dirty="0"/>
              <a:t> </a:t>
            </a:r>
            <a:r>
              <a:rPr lang="tr-TR" b="1" dirty="0" err="1"/>
              <a:t>therapy</a:t>
            </a:r>
            <a:r>
              <a:rPr lang="tr-TR" b="1" dirty="0"/>
              <a:t> (NRT)</a:t>
            </a:r>
            <a:r>
              <a:rPr lang="tr-TR" dirty="0"/>
              <a:t> in </a:t>
            </a:r>
            <a:r>
              <a:rPr lang="tr-TR" dirty="0" err="1"/>
              <a:t>several</a:t>
            </a:r>
            <a:r>
              <a:rPr lang="tr-TR" dirty="0"/>
              <a:t> </a:t>
            </a:r>
            <a:r>
              <a:rPr lang="tr-TR" dirty="0" err="1"/>
              <a:t>head-to-head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comparative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EDA3F85-A0D8-FEF3-6AE6-8FB7C58E0A2D}"/>
              </a:ext>
            </a:extLst>
          </p:cNvPr>
          <p:cNvSpPr txBox="1"/>
          <p:nvPr/>
        </p:nvSpPr>
        <p:spPr>
          <a:xfrm>
            <a:off x="452282" y="6372711"/>
            <a:ext cx="10068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Walker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N,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Howe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C,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Glover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M, et al.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Cytisine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versus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nicotine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for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smoking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cessation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. N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Engl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J </a:t>
            </a:r>
            <a:r>
              <a:rPr lang="tr-TR" sz="1200" b="0" strike="noStrike" spc="-1" dirty="0" err="1">
                <a:solidFill>
                  <a:srgbClr val="000000"/>
                </a:solidFill>
                <a:latin typeface="Comic Sans MS"/>
                <a:ea typeface="Arial"/>
              </a:rPr>
              <a:t>Med</a:t>
            </a:r>
            <a:r>
              <a:rPr lang="tr-TR" sz="1200" b="0" strike="noStrike" spc="-1" dirty="0">
                <a:solidFill>
                  <a:srgbClr val="000000"/>
                </a:solidFill>
                <a:latin typeface="Comic Sans MS"/>
                <a:ea typeface="Arial"/>
              </a:rPr>
              <a:t> 2014;371:2353-62</a:t>
            </a:r>
            <a:endParaRPr lang="tr-TR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48181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C8786D8E-F5C8-B6E3-B0DF-977A72B60B46}"/>
              </a:ext>
            </a:extLst>
          </p:cNvPr>
          <p:cNvSpPr txBox="1"/>
          <p:nvPr/>
        </p:nvSpPr>
        <p:spPr>
          <a:xfrm>
            <a:off x="294967" y="2340671"/>
            <a:ext cx="31266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b="1" dirty="0"/>
              <a:t>🤢 </a:t>
            </a:r>
            <a:r>
              <a:rPr lang="tr-TR" b="1" dirty="0" err="1"/>
              <a:t>Gastrointestinal</a:t>
            </a:r>
            <a:endParaRPr lang="tr-TR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Nausea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Vomiting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/>
              <a:t>Abdominal </a:t>
            </a:r>
            <a:r>
              <a:rPr lang="tr-TR" dirty="0" err="1"/>
              <a:t>pain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Heartburn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Diarrhea</a:t>
            </a:r>
            <a:r>
              <a:rPr lang="tr-TR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err="1"/>
              <a:t>Constipation</a:t>
            </a:r>
            <a:r>
              <a:rPr lang="tr-TR" dirty="0"/>
              <a:t>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4D66314-F41C-AE87-E58B-336E7CF9CE43}"/>
              </a:ext>
            </a:extLst>
          </p:cNvPr>
          <p:cNvSpPr txBox="1"/>
          <p:nvPr/>
        </p:nvSpPr>
        <p:spPr>
          <a:xfrm>
            <a:off x="6336892" y="2245132"/>
            <a:ext cx="2689123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1800" b="1" dirty="0"/>
              <a:t>🍽 </a:t>
            </a:r>
            <a:r>
              <a:rPr lang="tr-TR" sz="1800" b="1" dirty="0" err="1"/>
              <a:t>Appetite</a:t>
            </a:r>
            <a:r>
              <a:rPr lang="tr-TR" sz="1800" b="1" dirty="0"/>
              <a:t> &amp; </a:t>
            </a:r>
            <a:r>
              <a:rPr lang="tr-TR" sz="1800" b="1" dirty="0" err="1"/>
              <a:t>Weight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Increased</a:t>
            </a:r>
            <a:r>
              <a:rPr lang="tr-TR" sz="1800" dirty="0"/>
              <a:t> </a:t>
            </a:r>
            <a:r>
              <a:rPr lang="tr-TR" sz="1800" dirty="0" err="1"/>
              <a:t>appetite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Weight</a:t>
            </a:r>
            <a:r>
              <a:rPr lang="tr-TR" sz="1800" dirty="0"/>
              <a:t> </a:t>
            </a:r>
            <a:r>
              <a:rPr lang="tr-TR" sz="1800" dirty="0" err="1"/>
              <a:t>gain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Taste</a:t>
            </a:r>
            <a:r>
              <a:rPr lang="tr-TR" sz="1800" dirty="0"/>
              <a:t> </a:t>
            </a:r>
            <a:r>
              <a:rPr lang="tr-TR" sz="1800" dirty="0" err="1"/>
              <a:t>changes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Dry</a:t>
            </a:r>
            <a:r>
              <a:rPr lang="tr-TR" sz="1800" dirty="0"/>
              <a:t> </a:t>
            </a:r>
            <a:r>
              <a:rPr lang="tr-TR" sz="1800" dirty="0" err="1"/>
              <a:t>mouth</a:t>
            </a:r>
            <a:r>
              <a:rPr lang="tr-TR" sz="1800" dirty="0"/>
              <a:t>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744784A-42B8-F6E9-137B-CEBAE6FD2BB1}"/>
              </a:ext>
            </a:extLst>
          </p:cNvPr>
          <p:cNvSpPr txBox="1"/>
          <p:nvPr/>
        </p:nvSpPr>
        <p:spPr>
          <a:xfrm>
            <a:off x="9202994" y="1566526"/>
            <a:ext cx="2487561" cy="337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1800" b="1" dirty="0"/>
              <a:t>❤️ </a:t>
            </a:r>
            <a:r>
              <a:rPr lang="tr-TR" sz="1800" b="1" dirty="0" err="1"/>
              <a:t>Cardiovascular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Tachycardia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Hypertension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None/>
            </a:pPr>
            <a:endParaRPr lang="tr-TR" sz="1800" dirty="0"/>
          </a:p>
          <a:p>
            <a:pPr>
              <a:lnSpc>
                <a:spcPct val="150000"/>
              </a:lnSpc>
              <a:buNone/>
            </a:pPr>
            <a:r>
              <a:rPr lang="tr-TR" sz="1800" b="1" dirty="0"/>
              <a:t>🌿 </a:t>
            </a:r>
            <a:r>
              <a:rPr lang="tr-TR" sz="1800" b="1" dirty="0" err="1"/>
              <a:t>Other</a:t>
            </a:r>
            <a:endParaRPr lang="tr-TR" sz="18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/>
              <a:t>Skin </a:t>
            </a:r>
            <a:r>
              <a:rPr lang="tr-TR" sz="1800" dirty="0" err="1"/>
              <a:t>rash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Fatigue</a:t>
            </a:r>
            <a:r>
              <a:rPr lang="tr-TR" sz="18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800" dirty="0" err="1"/>
              <a:t>Muscle</a:t>
            </a:r>
            <a:r>
              <a:rPr lang="tr-TR" sz="1800" dirty="0"/>
              <a:t> </a:t>
            </a:r>
            <a:r>
              <a:rPr lang="tr-TR" sz="1800" dirty="0" err="1"/>
              <a:t>pain</a:t>
            </a:r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22304A9-4789-B3F5-662A-6D79EF642D51}"/>
              </a:ext>
            </a:extLst>
          </p:cNvPr>
          <p:cNvSpPr txBox="1"/>
          <p:nvPr/>
        </p:nvSpPr>
        <p:spPr>
          <a:xfrm>
            <a:off x="3205316" y="2340671"/>
            <a:ext cx="236957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1800" b="1" dirty="0"/>
              <a:t>🧠 </a:t>
            </a:r>
            <a:r>
              <a:rPr lang="tr-TR" sz="1800" b="1" dirty="0" err="1"/>
              <a:t>Nervous</a:t>
            </a:r>
            <a:r>
              <a:rPr lang="tr-TR" sz="1800" b="1" dirty="0"/>
              <a:t> </a:t>
            </a:r>
            <a:r>
              <a:rPr lang="tr-TR" sz="1800" b="1" dirty="0" err="1"/>
              <a:t>System</a:t>
            </a:r>
            <a:endParaRPr lang="tr-TR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Headache</a:t>
            </a:r>
            <a:r>
              <a:rPr lang="tr-TR" sz="18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Dizziness</a:t>
            </a:r>
            <a:r>
              <a:rPr lang="tr-TR" sz="18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Sleep</a:t>
            </a:r>
            <a:r>
              <a:rPr lang="tr-TR" sz="1800" dirty="0"/>
              <a:t> </a:t>
            </a:r>
            <a:r>
              <a:rPr lang="tr-TR" sz="1800" dirty="0" err="1"/>
              <a:t>disturbances</a:t>
            </a:r>
            <a:r>
              <a:rPr lang="tr-TR" sz="18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Vivid</a:t>
            </a:r>
            <a:r>
              <a:rPr lang="tr-TR" sz="1800" dirty="0"/>
              <a:t> </a:t>
            </a:r>
            <a:r>
              <a:rPr lang="tr-TR" sz="1800" dirty="0" err="1"/>
              <a:t>dreams</a:t>
            </a:r>
            <a:r>
              <a:rPr lang="tr-TR" sz="18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Anxiety</a:t>
            </a:r>
            <a:r>
              <a:rPr lang="tr-TR" sz="18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1800" dirty="0" err="1"/>
              <a:t>Mood</a:t>
            </a:r>
            <a:r>
              <a:rPr lang="tr-TR" sz="1800" dirty="0"/>
              <a:t> </a:t>
            </a:r>
            <a:r>
              <a:rPr lang="tr-TR" sz="1800" dirty="0" err="1"/>
              <a:t>changes</a:t>
            </a:r>
            <a:r>
              <a:rPr lang="tr-TR" sz="1800" dirty="0"/>
              <a:t> 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8B72077-4FF4-64FD-B0EE-1C60EBD93DCA}"/>
              </a:ext>
            </a:extLst>
          </p:cNvPr>
          <p:cNvSpPr txBox="1"/>
          <p:nvPr/>
        </p:nvSpPr>
        <p:spPr>
          <a:xfrm>
            <a:off x="648928" y="561737"/>
            <a:ext cx="6096000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400" b="1" dirty="0" err="1"/>
              <a:t>Cytisine</a:t>
            </a:r>
            <a:endParaRPr lang="tr-TR" sz="2400" b="1" dirty="0"/>
          </a:p>
          <a:p>
            <a:pPr>
              <a:lnSpc>
                <a:spcPct val="150000"/>
              </a:lnSpc>
              <a:buNone/>
            </a:pPr>
            <a:r>
              <a:rPr lang="tr-TR" sz="2400" b="1" dirty="0" err="1"/>
              <a:t>Common</a:t>
            </a:r>
            <a:r>
              <a:rPr lang="tr-TR" sz="2400" b="1" dirty="0"/>
              <a:t> Adverse </a:t>
            </a:r>
            <a:r>
              <a:rPr lang="tr-TR" sz="2400" b="1" dirty="0" err="1"/>
              <a:t>Effects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5926274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BD071C3-ADCB-D09C-2DEC-A2DBF34AD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011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F3C5EA19-02D8-9B0F-1782-193BEAB03DC4}"/>
              </a:ext>
            </a:extLst>
          </p:cNvPr>
          <p:cNvSpPr txBox="1"/>
          <p:nvPr/>
        </p:nvSpPr>
        <p:spPr>
          <a:xfrm>
            <a:off x="668595" y="1707025"/>
            <a:ext cx="10294374" cy="2957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b="1" dirty="0" err="1"/>
              <a:t>Smoking</a:t>
            </a:r>
            <a:r>
              <a:rPr lang="tr-TR" b="1" dirty="0"/>
              <a:t> </a:t>
            </a:r>
            <a:r>
              <a:rPr lang="tr-TR" b="1" dirty="0" err="1"/>
              <a:t>During</a:t>
            </a:r>
            <a:r>
              <a:rPr lang="tr-TR" b="1" dirty="0"/>
              <a:t> </a:t>
            </a:r>
            <a:r>
              <a:rPr lang="tr-TR" b="1" dirty="0" err="1"/>
              <a:t>Cytisine</a:t>
            </a:r>
            <a:r>
              <a:rPr lang="tr-TR" b="1" dirty="0"/>
              <a:t> </a:t>
            </a:r>
            <a:r>
              <a:rPr lang="tr-TR" b="1" dirty="0" err="1"/>
              <a:t>Treatment</a:t>
            </a:r>
            <a:endParaRPr lang="tr-TR" b="1" dirty="0"/>
          </a:p>
          <a:p>
            <a:pPr>
              <a:lnSpc>
                <a:spcPct val="150000"/>
              </a:lnSpc>
              <a:buNone/>
            </a:pPr>
            <a:endParaRPr lang="tr-TR" b="1" dirty="0"/>
          </a:p>
          <a:p>
            <a:pPr>
              <a:lnSpc>
                <a:spcPct val="150000"/>
              </a:lnSpc>
              <a:buNone/>
            </a:pPr>
            <a:r>
              <a:rPr lang="tr-TR" dirty="0"/>
              <a:t>⚠ </a:t>
            </a:r>
            <a:r>
              <a:rPr lang="tr-TR" b="1" dirty="0" err="1"/>
              <a:t>Continuing</a:t>
            </a:r>
            <a:r>
              <a:rPr lang="tr-TR" b="1" dirty="0"/>
              <a:t> </a:t>
            </a:r>
            <a:r>
              <a:rPr lang="tr-TR" b="1" dirty="0" err="1"/>
              <a:t>to</a:t>
            </a:r>
            <a:r>
              <a:rPr lang="tr-TR" b="1" dirty="0"/>
              <a:t> </a:t>
            </a:r>
            <a:r>
              <a:rPr lang="tr-TR" b="1" dirty="0" err="1"/>
              <a:t>smoke</a:t>
            </a:r>
            <a:r>
              <a:rPr lang="tr-TR" b="1" dirty="0"/>
              <a:t> </a:t>
            </a:r>
            <a:r>
              <a:rPr lang="tr-TR" b="1" dirty="0" err="1"/>
              <a:t>while</a:t>
            </a:r>
            <a:r>
              <a:rPr lang="tr-TR" b="1" dirty="0"/>
              <a:t> </a:t>
            </a:r>
            <a:r>
              <a:rPr lang="tr-TR" b="1" dirty="0" err="1"/>
              <a:t>taking</a:t>
            </a:r>
            <a:r>
              <a:rPr lang="tr-TR" b="1" dirty="0"/>
              <a:t> </a:t>
            </a:r>
            <a:r>
              <a:rPr lang="tr-TR" b="1" dirty="0" err="1"/>
              <a:t>cytisine</a:t>
            </a:r>
            <a:r>
              <a:rPr lang="tr-TR" b="1" dirty="0"/>
              <a:t> </a:t>
            </a:r>
            <a:r>
              <a:rPr lang="tr-TR" b="1" dirty="0" err="1"/>
              <a:t>may</a:t>
            </a:r>
            <a:r>
              <a:rPr lang="tr-TR" b="1" dirty="0"/>
              <a:t> </a:t>
            </a:r>
            <a:r>
              <a:rPr lang="tr-TR" b="1" dirty="0" err="1"/>
              <a:t>increase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risk of </a:t>
            </a:r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overdose</a:t>
            </a:r>
            <a:r>
              <a:rPr lang="tr-TR" b="1" dirty="0"/>
              <a:t>–</a:t>
            </a:r>
            <a:r>
              <a:rPr lang="tr-TR" b="1" dirty="0" err="1"/>
              <a:t>like</a:t>
            </a:r>
            <a:r>
              <a:rPr lang="tr-TR" b="1" dirty="0"/>
              <a:t> </a:t>
            </a:r>
            <a:r>
              <a:rPr lang="tr-TR" b="1" dirty="0" err="1"/>
              <a:t>symptoms</a:t>
            </a:r>
            <a:r>
              <a:rPr lang="tr-TR" b="1" dirty="0"/>
              <a:t>.</a:t>
            </a:r>
            <a:endParaRPr lang="tr-TR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/>
              <a:t>🚭 </a:t>
            </a:r>
            <a:r>
              <a:rPr lang="tr-TR" dirty="0" err="1"/>
              <a:t>Therefore</a:t>
            </a:r>
            <a:r>
              <a:rPr lang="tr-TR" dirty="0"/>
              <a:t>, </a:t>
            </a:r>
            <a:r>
              <a:rPr lang="tr-TR" b="1" dirty="0" err="1"/>
              <a:t>patients</a:t>
            </a:r>
            <a:r>
              <a:rPr lang="tr-TR" b="1" dirty="0"/>
              <a:t> </a:t>
            </a:r>
            <a:r>
              <a:rPr lang="tr-TR" b="1" dirty="0" err="1"/>
              <a:t>should</a:t>
            </a:r>
            <a:r>
              <a:rPr lang="tr-TR" b="1" dirty="0"/>
              <a:t> </a:t>
            </a:r>
            <a:r>
              <a:rPr lang="tr-TR" b="1" dirty="0" err="1"/>
              <a:t>progressively</a:t>
            </a:r>
            <a:r>
              <a:rPr lang="tr-TR" b="1" dirty="0"/>
              <a:t> </a:t>
            </a:r>
            <a:r>
              <a:rPr lang="tr-TR" b="1" dirty="0" err="1"/>
              <a:t>reduce</a:t>
            </a:r>
            <a:r>
              <a:rPr lang="tr-TR" b="1" dirty="0"/>
              <a:t> </a:t>
            </a:r>
            <a:r>
              <a:rPr lang="tr-TR" b="1" dirty="0" err="1"/>
              <a:t>cigarette</a:t>
            </a:r>
            <a:r>
              <a:rPr lang="tr-TR" b="1" dirty="0"/>
              <a:t> </a:t>
            </a:r>
            <a:r>
              <a:rPr lang="tr-TR" b="1" dirty="0" err="1"/>
              <a:t>consumption</a:t>
            </a:r>
            <a:r>
              <a:rPr lang="tr-TR" b="1" dirty="0"/>
              <a:t> </a:t>
            </a:r>
            <a:r>
              <a:rPr lang="tr-TR" b="1" dirty="0" err="1"/>
              <a:t>from</a:t>
            </a:r>
            <a:r>
              <a:rPr lang="tr-TR" b="1" dirty="0"/>
              <a:t> </a:t>
            </a:r>
            <a:r>
              <a:rPr lang="tr-TR" b="1" dirty="0" err="1"/>
              <a:t>the</a:t>
            </a:r>
            <a:r>
              <a:rPr lang="tr-TR" b="1" dirty="0"/>
              <a:t> start of </a:t>
            </a:r>
            <a:r>
              <a:rPr lang="tr-TR" b="1" dirty="0" err="1"/>
              <a:t>treatment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/>
              <a:t>📅 </a:t>
            </a:r>
            <a:r>
              <a:rPr lang="tr-TR" b="1" dirty="0" err="1"/>
              <a:t>Smoking</a:t>
            </a:r>
            <a:r>
              <a:rPr lang="tr-TR" b="1" dirty="0"/>
              <a:t> </a:t>
            </a:r>
            <a:r>
              <a:rPr lang="tr-TR" b="1" dirty="0" err="1"/>
              <a:t>should</a:t>
            </a:r>
            <a:r>
              <a:rPr lang="tr-TR" b="1" dirty="0"/>
              <a:t> be </a:t>
            </a:r>
            <a:r>
              <a:rPr lang="tr-TR" b="1" dirty="0" err="1"/>
              <a:t>completely</a:t>
            </a:r>
            <a:r>
              <a:rPr lang="tr-TR" b="1" dirty="0"/>
              <a:t> </a:t>
            </a:r>
            <a:r>
              <a:rPr lang="tr-TR" b="1" dirty="0" err="1"/>
              <a:t>discontinued</a:t>
            </a:r>
            <a:r>
              <a:rPr lang="tr-TR" b="1" dirty="0"/>
              <a:t> </a:t>
            </a:r>
            <a:r>
              <a:rPr lang="tr-TR" b="1" dirty="0" err="1"/>
              <a:t>by</a:t>
            </a:r>
            <a:r>
              <a:rPr lang="tr-TR" b="1" dirty="0"/>
              <a:t> </a:t>
            </a:r>
            <a:r>
              <a:rPr lang="tr-TR" b="1" dirty="0" err="1"/>
              <a:t>Day</a:t>
            </a:r>
            <a:r>
              <a:rPr lang="tr-TR" b="1" dirty="0"/>
              <a:t> 5.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dirty="0"/>
              <a:t>💡 </a:t>
            </a:r>
            <a:r>
              <a:rPr lang="tr-TR" dirty="0" err="1"/>
              <a:t>Early</a:t>
            </a:r>
            <a:r>
              <a:rPr lang="tr-TR" dirty="0"/>
              <a:t> </a:t>
            </a:r>
            <a:r>
              <a:rPr lang="tr-TR" dirty="0" err="1"/>
              <a:t>smoking</a:t>
            </a:r>
            <a:r>
              <a:rPr lang="tr-TR" dirty="0"/>
              <a:t> </a:t>
            </a:r>
            <a:r>
              <a:rPr lang="tr-TR" dirty="0" err="1"/>
              <a:t>reduction</a:t>
            </a:r>
            <a:r>
              <a:rPr lang="tr-TR" dirty="0"/>
              <a:t> </a:t>
            </a:r>
            <a:r>
              <a:rPr lang="tr-TR" dirty="0" err="1"/>
              <a:t>helps</a:t>
            </a:r>
            <a:r>
              <a:rPr lang="tr-TR" dirty="0"/>
              <a:t> </a:t>
            </a:r>
            <a:r>
              <a:rPr lang="tr-TR" dirty="0" err="1"/>
              <a:t>improve</a:t>
            </a:r>
            <a:r>
              <a:rPr lang="tr-TR" dirty="0"/>
              <a:t> </a:t>
            </a:r>
            <a:r>
              <a:rPr lang="tr-TR" dirty="0" err="1"/>
              <a:t>treatment</a:t>
            </a:r>
            <a:r>
              <a:rPr lang="tr-TR" dirty="0"/>
              <a:t> </a:t>
            </a:r>
            <a:r>
              <a:rPr lang="tr-TR" dirty="0" err="1"/>
              <a:t>success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minimizes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risk of </a:t>
            </a:r>
            <a:r>
              <a:rPr lang="tr-TR" dirty="0" err="1"/>
              <a:t>nicotine-related</a:t>
            </a:r>
            <a:r>
              <a:rPr lang="tr-TR" dirty="0"/>
              <a:t> adverse </a:t>
            </a:r>
            <a:r>
              <a:rPr lang="tr-TR" dirty="0" err="1"/>
              <a:t>effects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73565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813036CB-D429-3CEB-5FB2-F9F36CE609FB}"/>
              </a:ext>
            </a:extLst>
          </p:cNvPr>
          <p:cNvSpPr txBox="1"/>
          <p:nvPr/>
        </p:nvSpPr>
        <p:spPr>
          <a:xfrm>
            <a:off x="530942" y="1025208"/>
            <a:ext cx="10628671" cy="506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b="1" dirty="0" err="1"/>
              <a:t>Emerging</a:t>
            </a:r>
            <a:r>
              <a:rPr lang="tr-TR" b="1" dirty="0"/>
              <a:t> Combination </a:t>
            </a:r>
            <a:r>
              <a:rPr lang="tr-TR" b="1" dirty="0" err="1"/>
              <a:t>Therapies</a:t>
            </a:r>
            <a:endParaRPr lang="tr-TR" b="1" dirty="0"/>
          </a:p>
          <a:p>
            <a:pPr>
              <a:lnSpc>
                <a:spcPct val="150000"/>
              </a:lnSpc>
            </a:pPr>
            <a:endParaRPr lang="tr-TR" sz="1050" b="1" dirty="0"/>
          </a:p>
          <a:p>
            <a:pPr>
              <a:lnSpc>
                <a:spcPct val="150000"/>
              </a:lnSpc>
            </a:pPr>
            <a:r>
              <a:rPr lang="tr-TR" b="1" dirty="0" err="1"/>
              <a:t>Varenicline</a:t>
            </a:r>
            <a:r>
              <a:rPr lang="tr-TR" b="1" dirty="0"/>
              <a:t> + </a:t>
            </a:r>
            <a:r>
              <a:rPr lang="tr-TR" b="1" dirty="0" err="1"/>
              <a:t>Bupropion</a:t>
            </a:r>
            <a:endParaRPr lang="tr-TR" b="1" dirty="0"/>
          </a:p>
          <a:p>
            <a:pPr>
              <a:lnSpc>
                <a:spcPct val="150000"/>
              </a:lnSpc>
            </a:pPr>
            <a:endParaRPr lang="tr-TR" sz="1050" b="1" dirty="0"/>
          </a:p>
          <a:p>
            <a:pPr>
              <a:lnSpc>
                <a:spcPct val="150000"/>
              </a:lnSpc>
            </a:pPr>
            <a:r>
              <a:rPr lang="tr-TR" b="1" dirty="0"/>
              <a:t>📈 </a:t>
            </a:r>
            <a:r>
              <a:rPr lang="tr-TR" b="1" dirty="0" err="1"/>
              <a:t>Potential</a:t>
            </a:r>
            <a:r>
              <a:rPr lang="tr-TR" b="1" dirty="0"/>
              <a:t> </a:t>
            </a:r>
            <a:r>
              <a:rPr lang="tr-TR" b="1" dirty="0" err="1"/>
              <a:t>Benefits</a:t>
            </a:r>
            <a:endParaRPr lang="tr-TR" b="1" dirty="0"/>
          </a:p>
          <a:p>
            <a:pPr>
              <a:lnSpc>
                <a:spcPct val="150000"/>
              </a:lnSpc>
            </a:pPr>
            <a:endParaRPr lang="tr-TR" sz="1000" b="1" dirty="0"/>
          </a:p>
          <a:p>
            <a:pPr>
              <a:lnSpc>
                <a:spcPct val="150000"/>
              </a:lnSpc>
            </a:pPr>
            <a:r>
              <a:rPr lang="tr-TR" dirty="0"/>
              <a:t>Combination </a:t>
            </a:r>
            <a:r>
              <a:rPr lang="tr-TR" dirty="0" err="1"/>
              <a:t>therapy</a:t>
            </a:r>
            <a:r>
              <a:rPr lang="tr-TR" dirty="0"/>
              <a:t> has </a:t>
            </a:r>
            <a:r>
              <a:rPr lang="tr-TR" dirty="0" err="1"/>
              <a:t>been</a:t>
            </a:r>
            <a:r>
              <a:rPr lang="tr-TR" dirty="0"/>
              <a:t> </a:t>
            </a:r>
            <a:r>
              <a:rPr lang="tr-TR" dirty="0" err="1"/>
              <a:t>shown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b="1" dirty="0" err="1"/>
              <a:t>increase</a:t>
            </a:r>
            <a:r>
              <a:rPr lang="tr-TR" b="1" dirty="0"/>
              <a:t> </a:t>
            </a:r>
            <a:r>
              <a:rPr lang="tr-TR" b="1" dirty="0" err="1"/>
              <a:t>smoking</a:t>
            </a:r>
            <a:r>
              <a:rPr lang="tr-TR" b="1" dirty="0"/>
              <a:t> </a:t>
            </a:r>
            <a:r>
              <a:rPr lang="tr-TR" b="1" dirty="0" err="1"/>
              <a:t>cessation</a:t>
            </a:r>
            <a:r>
              <a:rPr lang="tr-TR" b="1" dirty="0"/>
              <a:t> </a:t>
            </a:r>
            <a:r>
              <a:rPr lang="tr-TR" b="1" dirty="0" err="1"/>
              <a:t>rates</a:t>
            </a:r>
            <a:r>
              <a:rPr lang="tr-TR" dirty="0"/>
              <a:t> </a:t>
            </a:r>
            <a:r>
              <a:rPr lang="tr-TR" dirty="0" err="1"/>
              <a:t>compared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varenicline</a:t>
            </a:r>
            <a:r>
              <a:rPr lang="tr-TR" dirty="0"/>
              <a:t> </a:t>
            </a:r>
            <a:r>
              <a:rPr lang="tr-TR" dirty="0" err="1"/>
              <a:t>alone</a:t>
            </a:r>
            <a:r>
              <a:rPr lang="tr-TR" dirty="0"/>
              <a:t> in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trials</a:t>
            </a:r>
            <a:r>
              <a:rPr lang="tr-TR" dirty="0"/>
              <a:t>. </a:t>
            </a:r>
          </a:p>
          <a:p>
            <a:pPr>
              <a:lnSpc>
                <a:spcPct val="150000"/>
              </a:lnSpc>
            </a:pPr>
            <a:endParaRPr lang="tr-TR" sz="1050" dirty="0"/>
          </a:p>
          <a:p>
            <a:pPr>
              <a:lnSpc>
                <a:spcPct val="150000"/>
              </a:lnSpc>
            </a:pPr>
            <a:r>
              <a:rPr lang="tr-TR" dirty="0" err="1"/>
              <a:t>Available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b="1" dirty="0"/>
              <a:t>not </a:t>
            </a:r>
            <a:r>
              <a:rPr lang="tr-TR" b="1" dirty="0" err="1"/>
              <a:t>demonstrated</a:t>
            </a:r>
            <a:r>
              <a:rPr lang="tr-TR" b="1" dirty="0"/>
              <a:t> a </a:t>
            </a:r>
            <a:r>
              <a:rPr lang="tr-TR" b="1" dirty="0" err="1"/>
              <a:t>significant</a:t>
            </a:r>
            <a:r>
              <a:rPr lang="tr-TR" b="1" dirty="0"/>
              <a:t> </a:t>
            </a:r>
            <a:r>
              <a:rPr lang="tr-TR" b="1" dirty="0" err="1"/>
              <a:t>increase</a:t>
            </a:r>
            <a:r>
              <a:rPr lang="tr-TR" b="1" dirty="0"/>
              <a:t> in adverse </a:t>
            </a:r>
            <a:r>
              <a:rPr lang="tr-TR" b="1" dirty="0" err="1"/>
              <a:t>effects</a:t>
            </a:r>
            <a:r>
              <a:rPr lang="tr-TR" dirty="0"/>
              <a:t>. </a:t>
            </a:r>
          </a:p>
          <a:p>
            <a:pPr>
              <a:lnSpc>
                <a:spcPct val="150000"/>
              </a:lnSpc>
            </a:pPr>
            <a:endParaRPr lang="tr-TR" sz="1100" dirty="0"/>
          </a:p>
          <a:p>
            <a:pPr>
              <a:lnSpc>
                <a:spcPct val="150000"/>
              </a:lnSpc>
            </a:pPr>
            <a:r>
              <a:rPr lang="tr-TR" b="1" dirty="0"/>
              <a:t>⚠ </a:t>
            </a:r>
            <a:r>
              <a:rPr lang="tr-TR" b="1" dirty="0" err="1"/>
              <a:t>Current</a:t>
            </a:r>
            <a:r>
              <a:rPr lang="tr-TR" b="1" dirty="0"/>
              <a:t> </a:t>
            </a:r>
            <a:r>
              <a:rPr lang="tr-TR" b="1" dirty="0" err="1"/>
              <a:t>Status</a:t>
            </a:r>
            <a:endParaRPr lang="tr-TR" b="1" dirty="0"/>
          </a:p>
          <a:p>
            <a:pPr>
              <a:lnSpc>
                <a:spcPct val="150000"/>
              </a:lnSpc>
            </a:pPr>
            <a:r>
              <a:rPr lang="tr-TR" b="1" dirty="0" err="1"/>
              <a:t>Routine</a:t>
            </a:r>
            <a:r>
              <a:rPr lang="tr-TR" b="1" dirty="0"/>
              <a:t> </a:t>
            </a:r>
            <a:r>
              <a:rPr lang="tr-TR" b="1" dirty="0" err="1"/>
              <a:t>use</a:t>
            </a:r>
            <a:r>
              <a:rPr lang="tr-TR" b="1" dirty="0"/>
              <a:t> is not </a:t>
            </a:r>
            <a:r>
              <a:rPr lang="tr-TR" b="1" dirty="0" err="1"/>
              <a:t>currently</a:t>
            </a:r>
            <a:r>
              <a:rPr lang="tr-TR" b="1" dirty="0"/>
              <a:t> </a:t>
            </a:r>
            <a:r>
              <a:rPr lang="tr-TR" b="1" dirty="0" err="1"/>
              <a:t>recommended</a:t>
            </a:r>
            <a:r>
              <a:rPr lang="tr-TR" b="1" dirty="0"/>
              <a:t>.</a:t>
            </a:r>
            <a:r>
              <a:rPr lang="tr-TR" dirty="0"/>
              <a:t> </a:t>
            </a:r>
          </a:p>
          <a:p>
            <a:pPr>
              <a:lnSpc>
                <a:spcPct val="150000"/>
              </a:lnSpc>
            </a:pPr>
            <a:r>
              <a:rPr lang="tr-TR" dirty="0" err="1"/>
              <a:t>Further</a:t>
            </a:r>
            <a:r>
              <a:rPr lang="tr-TR" dirty="0"/>
              <a:t> </a:t>
            </a:r>
            <a:r>
              <a:rPr lang="tr-TR" dirty="0" err="1"/>
              <a:t>large</a:t>
            </a:r>
            <a:r>
              <a:rPr lang="tr-TR" dirty="0"/>
              <a:t>, </a:t>
            </a:r>
            <a:r>
              <a:rPr lang="tr-TR" dirty="0" err="1"/>
              <a:t>high-quality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needed</a:t>
            </a:r>
            <a:r>
              <a:rPr lang="tr-TR" dirty="0"/>
              <a:t> </a:t>
            </a:r>
            <a:r>
              <a:rPr lang="tr-TR" dirty="0" err="1"/>
              <a:t>before</a:t>
            </a:r>
            <a:r>
              <a:rPr lang="tr-TR" dirty="0"/>
              <a:t> </a:t>
            </a:r>
            <a:r>
              <a:rPr lang="tr-TR" dirty="0" err="1"/>
              <a:t>widespread</a:t>
            </a:r>
            <a:r>
              <a:rPr lang="tr-TR" dirty="0"/>
              <a:t> </a:t>
            </a:r>
            <a:r>
              <a:rPr lang="tr-TR" dirty="0" err="1"/>
              <a:t>adoption</a:t>
            </a:r>
            <a:r>
              <a:rPr lang="tr-T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34388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45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B06F6848-3D55-60CF-CF34-A83EF006E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12" y="149249"/>
            <a:ext cx="10339776" cy="670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86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Success-o-meter_dial_--_No_Blue_line.width-96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21" y="392383"/>
            <a:ext cx="10225985" cy="60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310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ECFB43D-4067-7ACF-0FE5-78D948518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05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718453AF-7A69-704B-C110-B0ACF2A72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alphaModFix/>
          </a:blip>
          <a:srcRect l="10834" r="33577"/>
          <a:stretch/>
        </p:blipFill>
        <p:spPr bwMode="auto">
          <a:xfrm>
            <a:off x="10013912" y="1778890"/>
            <a:ext cx="2178088" cy="2899832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026133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99AE63-0CAB-18CD-089E-13EF6F8A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Nicotine</a:t>
            </a:r>
            <a:r>
              <a:rPr lang="tr-TR" b="1" dirty="0"/>
              <a:t> </a:t>
            </a:r>
            <a:r>
              <a:rPr lang="tr-TR" b="1" dirty="0" err="1"/>
              <a:t>Replacement</a:t>
            </a:r>
            <a:r>
              <a:rPr lang="tr-TR" b="1" dirty="0"/>
              <a:t> </a:t>
            </a:r>
            <a:r>
              <a:rPr lang="tr-TR" b="1" dirty="0" err="1"/>
              <a:t>Therapy</a:t>
            </a:r>
            <a:r>
              <a:rPr lang="tr-TR" b="1" dirty="0"/>
              <a:t> (NRT)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320AA47-B105-7466-9170-FAEC3196E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Replacement</a:t>
            </a:r>
            <a:r>
              <a:rPr lang="tr-TR" sz="2200" dirty="0"/>
              <a:t> </a:t>
            </a:r>
            <a:r>
              <a:rPr lang="tr-TR" sz="2200" dirty="0" err="1"/>
              <a:t>Therapy</a:t>
            </a:r>
            <a:r>
              <a:rPr lang="tr-TR" sz="2200" dirty="0"/>
              <a:t> (NRT) is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most</a:t>
            </a:r>
            <a:r>
              <a:rPr lang="tr-TR" sz="2200" dirty="0"/>
              <a:t> </a:t>
            </a:r>
            <a:r>
              <a:rPr lang="tr-TR" sz="2200" dirty="0" err="1"/>
              <a:t>widely</a:t>
            </a:r>
            <a:r>
              <a:rPr lang="tr-TR" sz="2200" dirty="0"/>
              <a:t> </a:t>
            </a:r>
            <a:r>
              <a:rPr lang="tr-TR" sz="2200" dirty="0" err="1"/>
              <a:t>used</a:t>
            </a:r>
            <a:r>
              <a:rPr lang="tr-TR" sz="2200" dirty="0"/>
              <a:t> </a:t>
            </a:r>
            <a:r>
              <a:rPr lang="tr-TR" sz="2200" dirty="0" err="1"/>
              <a:t>first-line</a:t>
            </a:r>
            <a:r>
              <a:rPr lang="tr-TR" sz="2200" dirty="0"/>
              <a:t> </a:t>
            </a:r>
            <a:r>
              <a:rPr lang="tr-TR" sz="2200" dirty="0" err="1"/>
              <a:t>pharmacotherapy</a:t>
            </a:r>
            <a:r>
              <a:rPr lang="tr-TR" sz="2200" dirty="0"/>
              <a:t> </a:t>
            </a:r>
            <a:r>
              <a:rPr lang="tr-TR" sz="2200" dirty="0" err="1"/>
              <a:t>for</a:t>
            </a:r>
            <a:r>
              <a:rPr lang="tr-TR" sz="2200" dirty="0"/>
              <a:t>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dependence</a:t>
            </a:r>
            <a:r>
              <a:rPr lang="tr-TR" sz="2200" dirty="0"/>
              <a:t> </a:t>
            </a:r>
            <a:r>
              <a:rPr lang="tr-TR" sz="2200" dirty="0" err="1"/>
              <a:t>worldwide</a:t>
            </a:r>
            <a:r>
              <a:rPr lang="tr-TR" sz="2200" dirty="0"/>
              <a:t>. </a:t>
            </a:r>
          </a:p>
          <a:p>
            <a:r>
              <a:rPr lang="tr-TR" sz="2200" dirty="0" err="1"/>
              <a:t>Different</a:t>
            </a:r>
            <a:r>
              <a:rPr lang="tr-TR" sz="2200" dirty="0"/>
              <a:t> NRT </a:t>
            </a:r>
            <a:r>
              <a:rPr lang="tr-TR" sz="2200" dirty="0" err="1"/>
              <a:t>formulations</a:t>
            </a:r>
            <a:r>
              <a:rPr lang="tr-TR" sz="2200" dirty="0"/>
              <a:t> can be </a:t>
            </a:r>
            <a:r>
              <a:rPr lang="tr-TR" sz="2200" dirty="0" err="1"/>
              <a:t>used</a:t>
            </a:r>
            <a:r>
              <a:rPr lang="tr-TR" sz="2200" dirty="0"/>
              <a:t> </a:t>
            </a:r>
            <a:r>
              <a:rPr lang="tr-TR" sz="2200" dirty="0" err="1"/>
              <a:t>either</a:t>
            </a:r>
            <a:r>
              <a:rPr lang="tr-TR" sz="2200" dirty="0"/>
              <a:t> as </a:t>
            </a:r>
            <a:r>
              <a:rPr lang="tr-TR" sz="2200" dirty="0" err="1"/>
              <a:t>monotherapy</a:t>
            </a:r>
            <a:r>
              <a:rPr lang="tr-TR" sz="2200" dirty="0"/>
              <a:t> </a:t>
            </a:r>
            <a:r>
              <a:rPr lang="tr-TR" sz="2200" dirty="0" err="1"/>
              <a:t>or</a:t>
            </a:r>
            <a:r>
              <a:rPr lang="tr-TR" sz="2200" dirty="0"/>
              <a:t> in </a:t>
            </a:r>
            <a:r>
              <a:rPr lang="tr-TR" sz="2200" dirty="0" err="1"/>
              <a:t>combination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improve</a:t>
            </a:r>
            <a:r>
              <a:rPr lang="tr-TR" sz="2200" dirty="0"/>
              <a:t> </a:t>
            </a:r>
            <a:r>
              <a:rPr lang="tr-TR" sz="2200" dirty="0" err="1"/>
              <a:t>treatment</a:t>
            </a:r>
            <a:r>
              <a:rPr lang="tr-TR" sz="2200" dirty="0"/>
              <a:t> </a:t>
            </a:r>
            <a:r>
              <a:rPr lang="tr-TR" sz="2200" dirty="0" err="1"/>
              <a:t>effectiveness</a:t>
            </a:r>
            <a:r>
              <a:rPr lang="tr-TR" sz="2200" dirty="0"/>
              <a:t>. </a:t>
            </a:r>
          </a:p>
          <a:p>
            <a:r>
              <a:rPr lang="tr-TR" sz="2200" dirty="0" err="1"/>
              <a:t>Common</a:t>
            </a:r>
            <a:r>
              <a:rPr lang="tr-TR" sz="2200" dirty="0"/>
              <a:t> </a:t>
            </a:r>
            <a:r>
              <a:rPr lang="tr-TR" sz="2200" dirty="0" err="1"/>
              <a:t>combination</a:t>
            </a:r>
            <a:r>
              <a:rPr lang="tr-TR" sz="2200" dirty="0"/>
              <a:t> </a:t>
            </a:r>
            <a:r>
              <a:rPr lang="tr-TR" sz="2200" dirty="0" err="1"/>
              <a:t>regimens</a:t>
            </a:r>
            <a:r>
              <a:rPr lang="tr-TR" sz="2200" dirty="0"/>
              <a:t>:</a:t>
            </a:r>
          </a:p>
          <a:p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patch</a:t>
            </a:r>
            <a:r>
              <a:rPr lang="tr-TR" sz="2200" dirty="0"/>
              <a:t> + </a:t>
            </a:r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gum</a:t>
            </a:r>
            <a:r>
              <a:rPr lang="tr-TR" sz="2200" dirty="0"/>
              <a:t> </a:t>
            </a:r>
          </a:p>
          <a:p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patch</a:t>
            </a:r>
            <a:r>
              <a:rPr lang="tr-TR" sz="2200" dirty="0"/>
              <a:t> + </a:t>
            </a:r>
            <a:r>
              <a:rPr lang="tr-TR" sz="2200" dirty="0" err="1"/>
              <a:t>nicotine</a:t>
            </a:r>
            <a:r>
              <a:rPr lang="tr-TR" sz="2200" dirty="0"/>
              <a:t> oral </a:t>
            </a:r>
            <a:r>
              <a:rPr lang="tr-TR" sz="2200" dirty="0" err="1"/>
              <a:t>spray</a:t>
            </a:r>
            <a:r>
              <a:rPr lang="tr-TR" sz="2200" dirty="0"/>
              <a:t> </a:t>
            </a:r>
          </a:p>
          <a:p>
            <a:r>
              <a:rPr lang="tr-TR" sz="2200" dirty="0" err="1"/>
              <a:t>For</a:t>
            </a:r>
            <a:r>
              <a:rPr lang="tr-TR" sz="2200" dirty="0"/>
              <a:t> </a:t>
            </a:r>
            <a:r>
              <a:rPr lang="tr-TR" sz="2200" dirty="0" err="1"/>
              <a:t>smokers</a:t>
            </a:r>
            <a:r>
              <a:rPr lang="tr-TR" sz="2200" dirty="0"/>
              <a:t> </a:t>
            </a:r>
            <a:r>
              <a:rPr lang="tr-TR" sz="2200" dirty="0" err="1"/>
              <a:t>with</a:t>
            </a:r>
            <a:r>
              <a:rPr lang="tr-TR" sz="2200" dirty="0"/>
              <a:t> </a:t>
            </a:r>
            <a:r>
              <a:rPr lang="tr-TR" sz="2200" dirty="0" err="1"/>
              <a:t>high</a:t>
            </a:r>
            <a:r>
              <a:rPr lang="tr-TR" sz="2200" dirty="0"/>
              <a:t> </a:t>
            </a:r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dependence</a:t>
            </a:r>
            <a:r>
              <a:rPr lang="tr-TR" sz="2200" dirty="0"/>
              <a:t>, NRT </a:t>
            </a:r>
            <a:r>
              <a:rPr lang="tr-TR" sz="2200" dirty="0" err="1"/>
              <a:t>may</a:t>
            </a:r>
            <a:r>
              <a:rPr lang="tr-TR" sz="2200" dirty="0"/>
              <a:t> </a:t>
            </a:r>
            <a:r>
              <a:rPr lang="tr-TR" sz="2200" dirty="0" err="1"/>
              <a:t>also</a:t>
            </a:r>
            <a:r>
              <a:rPr lang="tr-TR" sz="2200" dirty="0"/>
              <a:t> be </a:t>
            </a:r>
            <a:r>
              <a:rPr lang="tr-TR" sz="2200" dirty="0" err="1"/>
              <a:t>combined</a:t>
            </a:r>
            <a:r>
              <a:rPr lang="tr-TR" sz="2200" dirty="0"/>
              <a:t> </a:t>
            </a:r>
            <a:r>
              <a:rPr lang="tr-TR" sz="2200" dirty="0" err="1"/>
              <a:t>with</a:t>
            </a:r>
            <a:r>
              <a:rPr lang="tr-TR" sz="2200" dirty="0"/>
              <a:t>: </a:t>
            </a:r>
          </a:p>
          <a:p>
            <a:pPr lvl="1"/>
            <a:r>
              <a:rPr lang="tr-TR" sz="2200" dirty="0" err="1"/>
              <a:t>Bupropion</a:t>
            </a:r>
            <a:r>
              <a:rPr lang="tr-TR" sz="2200" dirty="0"/>
              <a:t> </a:t>
            </a:r>
          </a:p>
          <a:p>
            <a:pPr lvl="1"/>
            <a:r>
              <a:rPr lang="tr-TR" sz="2200" dirty="0" err="1"/>
              <a:t>Varenicline</a:t>
            </a:r>
            <a:r>
              <a:rPr lang="tr-TR" sz="2200" dirty="0"/>
              <a:t> </a:t>
            </a:r>
            <a:r>
              <a:rPr lang="tr-TR" sz="2200" i="1" dirty="0"/>
              <a:t>(</a:t>
            </a:r>
            <a:r>
              <a:rPr lang="tr-TR" sz="2200" i="1" dirty="0" err="1"/>
              <a:t>when</a:t>
            </a:r>
            <a:r>
              <a:rPr lang="tr-TR" sz="2200" i="1" dirty="0"/>
              <a:t> </a:t>
            </a:r>
            <a:r>
              <a:rPr lang="tr-TR" sz="2200" i="1" dirty="0" err="1"/>
              <a:t>clinically</a:t>
            </a:r>
            <a:r>
              <a:rPr lang="tr-TR" sz="2200" i="1" dirty="0"/>
              <a:t> </a:t>
            </a:r>
            <a:r>
              <a:rPr lang="tr-TR" sz="2200" i="1" dirty="0" err="1"/>
              <a:t>appropriate</a:t>
            </a:r>
            <a:r>
              <a:rPr lang="tr-TR" sz="2200" i="1" dirty="0"/>
              <a:t> </a:t>
            </a:r>
            <a:r>
              <a:rPr lang="tr-TR" sz="2200" i="1" dirty="0" err="1"/>
              <a:t>and</a:t>
            </a:r>
            <a:r>
              <a:rPr lang="tr-TR" sz="2200" i="1" dirty="0"/>
              <a:t> </a:t>
            </a:r>
            <a:r>
              <a:rPr lang="tr-TR" sz="2200" i="1" dirty="0" err="1"/>
              <a:t>according</a:t>
            </a:r>
            <a:r>
              <a:rPr lang="tr-TR" sz="2200" i="1" dirty="0"/>
              <a:t> </a:t>
            </a:r>
            <a:r>
              <a:rPr lang="tr-TR" sz="2200" i="1" dirty="0" err="1"/>
              <a:t>to</a:t>
            </a:r>
            <a:r>
              <a:rPr lang="tr-TR" sz="2200" i="1" dirty="0"/>
              <a:t> </a:t>
            </a:r>
            <a:r>
              <a:rPr lang="tr-TR" sz="2200" i="1" dirty="0" err="1"/>
              <a:t>local</a:t>
            </a:r>
            <a:r>
              <a:rPr lang="tr-TR" sz="2200" i="1" dirty="0"/>
              <a:t> </a:t>
            </a:r>
            <a:r>
              <a:rPr lang="tr-TR" sz="2200" i="1" dirty="0" err="1"/>
              <a:t>guidelines</a:t>
            </a:r>
            <a:r>
              <a:rPr lang="tr-TR" sz="2200" i="1" dirty="0"/>
              <a:t>)</a:t>
            </a:r>
            <a:endParaRPr lang="tr-TR" sz="2200" dirty="0"/>
          </a:p>
          <a:p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570462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99CE79FD-0B6C-434F-8C7E-F3E7F275E88A}"/>
</file>

<file path=customXml/itemProps2.xml><?xml version="1.0" encoding="utf-8"?>
<ds:datastoreItem xmlns:ds="http://schemas.openxmlformats.org/officeDocument/2006/customXml" ds:itemID="{02BF1E25-4FDA-486C-A5D3-70C7DC87FB95}"/>
</file>

<file path=customXml/itemProps3.xml><?xml version="1.0" encoding="utf-8"?>
<ds:datastoreItem xmlns:ds="http://schemas.openxmlformats.org/officeDocument/2006/customXml" ds:itemID="{ED16B73B-2E6E-4A76-AC32-577E9A2DE7F4}"/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1696</Words>
  <Application>Microsoft Office PowerPoint</Application>
  <PresentationFormat>Geniş ekran</PresentationFormat>
  <Paragraphs>278</Paragraphs>
  <Slides>45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55" baseType="lpstr">
      <vt:lpstr>Arial</vt:lpstr>
      <vt:lpstr>BlinkMacSystemFont</vt:lpstr>
      <vt:lpstr>Calibri</vt:lpstr>
      <vt:lpstr>Calibri Light</vt:lpstr>
      <vt:lpstr>Cambria</vt:lpstr>
      <vt:lpstr>Century Gothic</vt:lpstr>
      <vt:lpstr>Comic Sans MS</vt:lpstr>
      <vt:lpstr>Roboto</vt:lpstr>
      <vt:lpstr>Times New Roman</vt:lpstr>
      <vt:lpstr>Office Teması</vt:lpstr>
      <vt:lpstr>Session 6   Evidence-Based Pharmacological Treatment of Tobacco Dependence                   Dr. Mahmut Talha Uçar, Turkish Green Crescent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Nicotine Replacement Therapy (NRT)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Bupropion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The EAGLES Trial Changed Clinical Practice </vt:lpstr>
      <vt:lpstr>PowerPoint Sunusu</vt:lpstr>
      <vt:lpstr>Cytisine - sarısalkım ağacı (Cytisus laburnum)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37</cp:revision>
  <dcterms:created xsi:type="dcterms:W3CDTF">2026-07-10T20:40:49Z</dcterms:created>
  <dcterms:modified xsi:type="dcterms:W3CDTF">2026-07-16T15:19:15Z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