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753" r:id="rId3"/>
    <p:sldId id="805" r:id="rId4"/>
    <p:sldId id="257" r:id="rId5"/>
    <p:sldId id="459" r:id="rId6"/>
    <p:sldId id="460" r:id="rId7"/>
    <p:sldId id="461" r:id="rId8"/>
    <p:sldId id="806" r:id="rId9"/>
    <p:sldId id="807" r:id="rId10"/>
    <p:sldId id="464" r:id="rId11"/>
    <p:sldId id="734" r:id="rId12"/>
    <p:sldId id="808" r:id="rId13"/>
    <p:sldId id="809" r:id="rId14"/>
    <p:sldId id="735" r:id="rId15"/>
    <p:sldId id="478" r:id="rId16"/>
    <p:sldId id="793" r:id="rId17"/>
    <p:sldId id="804" r:id="rId18"/>
    <p:sldId id="792" r:id="rId19"/>
    <p:sldId id="486" r:id="rId20"/>
    <p:sldId id="752" r:id="rId21"/>
    <p:sldId id="286" r:id="rId22"/>
    <p:sldId id="287" r:id="rId23"/>
    <p:sldId id="751" r:id="rId2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75F69-C18D-40B8-BD8F-BBF1A275C2E7}" type="datetimeFigureOut">
              <a:rPr lang="tr-TR" smtClean="0"/>
              <a:t>15.07.2026</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0564E2-36D1-43C0-8F3B-681D392C0F49}" type="slidenum">
              <a:rPr lang="tr-TR" smtClean="0"/>
              <a:t>‹#›</a:t>
            </a:fld>
            <a:endParaRPr lang="tr-TR"/>
          </a:p>
        </p:txBody>
      </p:sp>
    </p:spTree>
    <p:extLst>
      <p:ext uri="{BB962C8B-B14F-4D97-AF65-F5344CB8AC3E}">
        <p14:creationId xmlns:p14="http://schemas.microsoft.com/office/powerpoint/2010/main" val="1457737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685800" y="1143000"/>
            <a:ext cx="5486400" cy="3086100"/>
          </a:xfrm>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b="0" i="0" u="none" strike="noStrike" kern="1200" baseline="0" dirty="0">
                <a:solidFill>
                  <a:schemeClr val="tx1"/>
                </a:solidFill>
                <a:latin typeface="+mn-lt"/>
                <a:ea typeface="+mn-ea"/>
                <a:cs typeface="+mn-cs"/>
              </a:rPr>
              <a:t>Özellikle sigara şirketlerinin insanları bağımlı tutmak için geliştirdiği, estetik tarafını da yüksek tutarak cazip hale getirdikleri vurgulanmalı. </a:t>
            </a:r>
            <a:endParaRPr lang="tr-TR" b="0" dirty="0"/>
          </a:p>
          <a:p>
            <a:endParaRPr lang="tr-TR" dirty="0"/>
          </a:p>
        </p:txBody>
      </p:sp>
      <p:sp>
        <p:nvSpPr>
          <p:cNvPr id="4" name="Slayt Numarası Yer Tutucusu 3"/>
          <p:cNvSpPr>
            <a:spLocks noGrp="1"/>
          </p:cNvSpPr>
          <p:nvPr>
            <p:ph type="sldNum" sz="quarter" idx="10"/>
          </p:nvPr>
        </p:nvSpPr>
        <p:spPr/>
        <p:txBody>
          <a:bodyPr/>
          <a:lstStyle/>
          <a:p>
            <a:fld id="{2168681B-2EDC-407F-B97F-862249554AFD}" type="slidenum">
              <a:rPr lang="tr-TR" smtClean="0"/>
              <a:pPr/>
              <a:t>15</a:t>
            </a:fld>
            <a:endParaRPr lang="tr-TR"/>
          </a:p>
        </p:txBody>
      </p:sp>
    </p:spTree>
    <p:extLst>
      <p:ext uri="{BB962C8B-B14F-4D97-AF65-F5344CB8AC3E}">
        <p14:creationId xmlns:p14="http://schemas.microsoft.com/office/powerpoint/2010/main" val="3134300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527F4C3-3661-4C37-9777-0769BBCB6322}" type="slidenum">
              <a:rPr lang="tr-TR" smtClean="0"/>
              <a:pPr/>
              <a:t>21</a:t>
            </a:fld>
            <a:endParaRPr lang="tr-TR"/>
          </a:p>
        </p:txBody>
      </p:sp>
    </p:spTree>
    <p:extLst>
      <p:ext uri="{BB962C8B-B14F-4D97-AF65-F5344CB8AC3E}">
        <p14:creationId xmlns:p14="http://schemas.microsoft.com/office/powerpoint/2010/main" val="1893836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F65ABE8-3DC3-B740-1723-FF77D243CE04}"/>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F19DD5BD-B28B-BF8D-4F79-912EED3163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904A9DAC-0458-54AC-B3B0-3B45CBB807E8}"/>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991F8D10-8667-E198-7167-0F41683A133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6A775658-322E-8ED9-14B1-670519A6A692}"/>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363297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E28368-9255-D3F2-B9DB-6D7CB86F367B}"/>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8E4A212F-ACCF-C838-9DFD-50ECCF9C15FB}"/>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0E5DC7D1-6775-3E04-B98B-0ACBF6A55D3D}"/>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C14CAF67-9B36-BA7C-6F4A-128CDF75381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2009657-B4FA-4F64-E966-F1414A80459F}"/>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831776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1C08CAAC-D65D-6864-5754-DF2C1DAA7C52}"/>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F6D860FC-1FC0-2C77-832F-1FB5832D1223}"/>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148AE62-6D54-62FF-4096-8E0F62CE3C33}"/>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2744EEE5-5D9D-B496-03D1-40BACDD3291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376D98F-0C3B-668F-3203-01D488B54002}"/>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886868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B4044DB-4E7C-F70D-1460-A54284D944A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A23DCAF5-FEE2-B858-0CAB-1B6034243F03}"/>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FF95F00-0B77-F02D-613C-7594D2B461A0}"/>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988997D5-A452-5EFE-9BAE-33C1DEF167A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7AD84DA-9C5E-EED2-D0DE-B94B5C27CE5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947245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7B0EFD1-9100-408B-B66F-7D1C113BE4A2}"/>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6141A5-5042-63C7-8B06-45EF1ED1AA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2DE5E55-6C3F-B586-B0F2-2C167F99DEF8}"/>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86FF71CC-30F4-90C7-65DC-7759A9CF568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E5B12E7F-3A03-547A-DFBF-BEECA68C73A6}"/>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341549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DFE95B0-5B56-701C-6670-A128A729ACED}"/>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CD5DDCDB-7895-B1B0-AF1C-49158FCBA1A1}"/>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13332783-A6BB-D97D-5121-9A8528DCC3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A610B75-3B52-64AF-1895-8E8146DCA7C2}"/>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6" name="Alt Bilgi Yer Tutucusu 5">
            <a:extLst>
              <a:ext uri="{FF2B5EF4-FFF2-40B4-BE49-F238E27FC236}">
                <a16:creationId xmlns:a16="http://schemas.microsoft.com/office/drawing/2014/main" id="{6B6CCC7B-E757-0D65-B900-61AADD72420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8015F4F-07A2-C183-DDFB-249BD2AFFDF8}"/>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114891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61E76BE-C95E-CE21-EEA4-D830313496D0}"/>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8DE2F9FD-B254-08EE-76EF-4FC39C3FEB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43F27F0A-E056-02D2-7252-46A6EE7071DB}"/>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1E9B9623-B0B8-03FE-EA27-D64311EBED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F18ADF4B-6284-D499-158F-6CF2BA1C9945}"/>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F44ACEF2-3633-0E0B-05BB-F281DE454524}"/>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8" name="Alt Bilgi Yer Tutucusu 7">
            <a:extLst>
              <a:ext uri="{FF2B5EF4-FFF2-40B4-BE49-F238E27FC236}">
                <a16:creationId xmlns:a16="http://schemas.microsoft.com/office/drawing/2014/main" id="{BB23DDF2-E44C-54D9-4CB1-3A973E1901C6}"/>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C8A28C0D-FB36-5BEB-8B0D-A6CEBEA19B9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70345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EE6301A-8BC8-9213-9D40-9CA317E03E7C}"/>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AC105AB8-E4A6-CD1E-2529-E6F1AF8E9524}"/>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4" name="Alt Bilgi Yer Tutucusu 3">
            <a:extLst>
              <a:ext uri="{FF2B5EF4-FFF2-40B4-BE49-F238E27FC236}">
                <a16:creationId xmlns:a16="http://schemas.microsoft.com/office/drawing/2014/main" id="{F20EE017-7C50-4A16-9F2D-087083A4BC2B}"/>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0A82830D-703B-FF4F-6CCB-1151AC66CC7E}"/>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71460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60C331B7-515F-49D5-D0A0-94F3AB138C56}"/>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3" name="Alt Bilgi Yer Tutucusu 2">
            <a:extLst>
              <a:ext uri="{FF2B5EF4-FFF2-40B4-BE49-F238E27FC236}">
                <a16:creationId xmlns:a16="http://schemas.microsoft.com/office/drawing/2014/main" id="{5C0A33C6-AFC2-371C-BEB7-8852FD01EB5E}"/>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C7BF741-78FE-26F4-6E60-46DFCEECB447}"/>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047211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C7EB298-21C5-0CB5-313F-8345A2C82C6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76236313-5836-5424-BC12-266A1987A0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C9317EED-4314-050F-47AF-05F03A0C9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92A284E7-FBED-10C6-01D1-D614AC49C072}"/>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6" name="Alt Bilgi Yer Tutucusu 5">
            <a:extLst>
              <a:ext uri="{FF2B5EF4-FFF2-40B4-BE49-F238E27FC236}">
                <a16:creationId xmlns:a16="http://schemas.microsoft.com/office/drawing/2014/main" id="{A9DEAA14-7653-37ED-541B-9BA55A9F5CF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203811B-9A8B-B2A4-C7C6-18D174FF59CB}"/>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117726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2F86B51-E61D-DA24-81B5-98D94088013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AC4DDECC-5962-A8D8-67C9-85A4EA72DC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B5C6A58C-660E-43CC-7B6F-B673A6D7B8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015BE3B-C92B-026F-A08E-79DDA63FF97C}"/>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6" name="Alt Bilgi Yer Tutucusu 5">
            <a:extLst>
              <a:ext uri="{FF2B5EF4-FFF2-40B4-BE49-F238E27FC236}">
                <a16:creationId xmlns:a16="http://schemas.microsoft.com/office/drawing/2014/main" id="{A5A5F42B-E8D7-684B-BADB-51853CBAA0FC}"/>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D968E4D-CCB3-97F8-3BE1-8EE6B508347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77182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534F274D-81D8-D40C-C16D-8FD6BF1587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5D90DE3B-899B-FB0C-CBEE-4A9A33E8E5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21BC4869-EB93-51E9-E81B-6651C7211F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48C8BB83-FC16-3BAB-FBE3-D04D2EC31F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40ACB540-91BB-774C-0F37-3B7F5E759C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20A9D-0056-45CC-B5C7-8736EA57AC1C}" type="slidenum">
              <a:rPr lang="tr-TR" smtClean="0"/>
              <a:t>‹#›</a:t>
            </a:fld>
            <a:endParaRPr lang="tr-TR"/>
          </a:p>
        </p:txBody>
      </p:sp>
    </p:spTree>
    <p:extLst>
      <p:ext uri="{BB962C8B-B14F-4D97-AF65-F5344CB8AC3E}">
        <p14:creationId xmlns:p14="http://schemas.microsoft.com/office/powerpoint/2010/main" val="42673864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9.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hyperlink" Target="https://www.today.com/health/e-cigarette-burns-explosions-how-common-are-vape-pen-injuries-t156780" TargetMode="External"/><Relationship Id="rId3" Type="http://schemas.openxmlformats.org/officeDocument/2006/relationships/image" Target="../media/image37.jpg"/><Relationship Id="rId7" Type="http://schemas.openxmlformats.org/officeDocument/2006/relationships/hyperlink" Target="https://www.gazettelive.co.uk/news/teesside-news/vape-explodes-factory-worker-pauls-24560766"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hyperlink" Target="https://www.cbc.ca/news/canada/calgary/alberta-father-calls-for-ban-on-e-cigarettes-1.3423099" TargetMode="External"/><Relationship Id="rId5" Type="http://schemas.openxmlformats.org/officeDocument/2006/relationships/image" Target="../media/image39.jpg"/><Relationship Id="rId10" Type="http://schemas.openxmlformats.org/officeDocument/2006/relationships/image" Target="../media/image41.jpg"/><Relationship Id="rId4" Type="http://schemas.openxmlformats.org/officeDocument/2006/relationships/image" Target="../media/image38.jpg"/><Relationship Id="rId9" Type="http://schemas.openxmlformats.org/officeDocument/2006/relationships/image" Target="../media/image40.jp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hyperlink" Target="mailto:drtalhaucar@gmail.com" TargetMode="External"/><Relationship Id="rId3" Type="http://schemas.openxmlformats.org/officeDocument/2006/relationships/hyperlink" Target="https://www.instagram.com/drtalhaucar/" TargetMode="External"/><Relationship Id="rId7" Type="http://schemas.openxmlformats.org/officeDocument/2006/relationships/image" Target="../media/image48.png"/><Relationship Id="rId2" Type="http://schemas.openxmlformats.org/officeDocument/2006/relationships/image" Target="../media/image44.emf"/><Relationship Id="rId1" Type="http://schemas.openxmlformats.org/officeDocument/2006/relationships/slideLayout" Target="../slideLayouts/slideLayout9.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49.png"/><Relationship Id="rId4" Type="http://schemas.openxmlformats.org/officeDocument/2006/relationships/image" Target="../media/image45.png"/><Relationship Id="rId9" Type="http://schemas.openxmlformats.org/officeDocument/2006/relationships/hyperlink" Target="https://www.linkedin.com/in/drtalhaucar"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oleObject" Target="../embeddings/oleObject1.bin"/><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9.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07CD1E-BD6A-05CE-5EF5-45553313E746}"/>
              </a:ext>
            </a:extLst>
          </p:cNvPr>
          <p:cNvSpPr>
            <a:spLocks noGrp="1"/>
          </p:cNvSpPr>
          <p:nvPr>
            <p:ph type="ctrTitle"/>
          </p:nvPr>
        </p:nvSpPr>
        <p:spPr>
          <a:xfrm>
            <a:off x="452285" y="1122363"/>
            <a:ext cx="11257934" cy="3115340"/>
          </a:xfrm>
        </p:spPr>
        <p:txBody>
          <a:bodyPr>
            <a:noAutofit/>
          </a:bodyPr>
          <a:lstStyle/>
          <a:p>
            <a:pPr lvl="0"/>
            <a:r>
              <a:rPr lang="en-US" sz="2800" b="1" dirty="0"/>
              <a:t>Session </a:t>
            </a:r>
            <a:r>
              <a:rPr lang="tr-TR" sz="2800" b="1" dirty="0"/>
              <a:t>3</a:t>
            </a:r>
            <a:br>
              <a:rPr lang="tr-TR" sz="2800" b="1" dirty="0"/>
            </a:br>
            <a:br>
              <a:rPr lang="tr-TR" sz="2800" b="1" dirty="0"/>
            </a:br>
            <a:br>
              <a:rPr lang="tr-TR" sz="2800" b="1" dirty="0"/>
            </a:br>
            <a:r>
              <a:rPr lang="en-US" sz="3500" b="1" dirty="0"/>
              <a:t>The Tobacco Industry and Commercial Determinants of Health</a:t>
            </a:r>
            <a:br>
              <a:rPr lang="tr-TR" sz="2800" b="1" dirty="0"/>
            </a:br>
            <a:br>
              <a:rPr lang="tr-TR" sz="2800" b="1" dirty="0"/>
            </a:br>
            <a:br>
              <a:rPr lang="tr-TR" sz="2800" dirty="0"/>
            </a:br>
            <a:r>
              <a:rPr lang="tr-TR" sz="2800" dirty="0"/>
              <a:t>						          </a:t>
            </a:r>
            <a:r>
              <a:rPr lang="en-US" sz="2000" dirty="0"/>
              <a:t>Dr. Mahmut Talha Uçar, </a:t>
            </a:r>
            <a:r>
              <a:rPr lang="en-US" sz="2000" i="1" dirty="0"/>
              <a:t>Turkish Green Crescent</a:t>
            </a:r>
            <a:endParaRPr lang="tr-TR" sz="2800" dirty="0"/>
          </a:p>
        </p:txBody>
      </p:sp>
      <p:pic>
        <p:nvPicPr>
          <p:cNvPr id="4" name="Picture 7">
            <a:extLst>
              <a:ext uri="{FF2B5EF4-FFF2-40B4-BE49-F238E27FC236}">
                <a16:creationId xmlns:a16="http://schemas.microsoft.com/office/drawing/2014/main" id="{EE490032-5FE4-68AD-276F-00FDD3A8D68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7675" y="5619616"/>
            <a:ext cx="828040" cy="805180"/>
          </a:xfrm>
          <a:prstGeom prst="rect">
            <a:avLst/>
          </a:prstGeom>
          <a:noFill/>
          <a:ln>
            <a:noFill/>
          </a:ln>
        </p:spPr>
      </p:pic>
      <p:pic>
        <p:nvPicPr>
          <p:cNvPr id="5" name="Picture 6">
            <a:extLst>
              <a:ext uri="{FF2B5EF4-FFF2-40B4-BE49-F238E27FC236}">
                <a16:creationId xmlns:a16="http://schemas.microsoft.com/office/drawing/2014/main" id="{488CD260-A7B5-215B-7844-975AA0C77C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0755" y="5565641"/>
            <a:ext cx="904240" cy="859155"/>
          </a:xfrm>
          <a:prstGeom prst="rect">
            <a:avLst/>
          </a:prstGeom>
        </p:spPr>
      </p:pic>
      <p:pic>
        <p:nvPicPr>
          <p:cNvPr id="6" name="Picture 2">
            <a:extLst>
              <a:ext uri="{FF2B5EF4-FFF2-40B4-BE49-F238E27FC236}">
                <a16:creationId xmlns:a16="http://schemas.microsoft.com/office/drawing/2014/main" id="{4DA7BE4C-BB3F-D09F-C969-0BACE6A0D370}"/>
              </a:ext>
            </a:extLst>
          </p:cNvPr>
          <p:cNvPicPr>
            <a:picLocks noChangeAspect="1"/>
          </p:cNvPicPr>
          <p:nvPr/>
        </p:nvPicPr>
        <p:blipFill rotWithShape="1">
          <a:blip r:embed="rId4">
            <a:extLst>
              <a:ext uri="{28A0092B-C50C-407E-A947-70E740481C1C}">
                <a14:useLocalDpi xmlns:a14="http://schemas.microsoft.com/office/drawing/2010/main" val="0"/>
              </a:ext>
            </a:extLst>
          </a:blip>
          <a:srcRect l="13445" t="18516" r="12626" b="12617"/>
          <a:stretch/>
        </p:blipFill>
        <p:spPr bwMode="auto">
          <a:xfrm>
            <a:off x="5529600" y="5620251"/>
            <a:ext cx="806450" cy="750570"/>
          </a:xfrm>
          <a:prstGeom prst="rect">
            <a:avLst/>
          </a:prstGeom>
          <a:noFill/>
          <a:ln>
            <a:noFill/>
          </a:ln>
          <a:extLst>
            <a:ext uri="{53640926-AAD7-44D8-BBD7-CCE9431645EC}">
              <a14:shadowObscured xmlns:a14="http://schemas.microsoft.com/office/drawing/2010/main"/>
            </a:ext>
          </a:extLst>
        </p:spPr>
      </p:pic>
      <p:pic>
        <p:nvPicPr>
          <p:cNvPr id="7" name="Picture 1">
            <a:extLst>
              <a:ext uri="{FF2B5EF4-FFF2-40B4-BE49-F238E27FC236}">
                <a16:creationId xmlns:a16="http://schemas.microsoft.com/office/drawing/2014/main" id="{D7B494F5-764D-4352-A85E-1163B416B391}"/>
              </a:ext>
            </a:extLst>
          </p:cNvPr>
          <p:cNvPicPr>
            <a:picLocks noChangeAspect="1"/>
          </p:cNvPicPr>
          <p:nvPr/>
        </p:nvPicPr>
        <p:blipFill rotWithShape="1">
          <a:blip r:embed="rId5">
            <a:extLst>
              <a:ext uri="{28A0092B-C50C-407E-A947-70E740481C1C}">
                <a14:useLocalDpi xmlns:a14="http://schemas.microsoft.com/office/drawing/2010/main" val="0"/>
              </a:ext>
            </a:extLst>
          </a:blip>
          <a:srcRect t="32671" b="36699"/>
          <a:stretch/>
        </p:blipFill>
        <p:spPr bwMode="auto">
          <a:xfrm>
            <a:off x="3871615" y="5852026"/>
            <a:ext cx="1459865" cy="420370"/>
          </a:xfrm>
          <a:prstGeom prst="rect">
            <a:avLst/>
          </a:prstGeom>
          <a:ln>
            <a:noFill/>
          </a:ln>
          <a:extLst>
            <a:ext uri="{53640926-AAD7-44D8-BBD7-CCE9431645EC}">
              <a14:shadowObscured xmlns:a14="http://schemas.microsoft.com/office/drawing/2010/main"/>
            </a:ext>
          </a:extLst>
        </p:spPr>
      </p:pic>
      <p:pic>
        <p:nvPicPr>
          <p:cNvPr id="8" name="Picture 32" descr="C:\Users\adhifallah\AppData\Local\Microsoft\Windows\INetCache\Content.MSO\1D643C12.tmp">
            <a:extLst>
              <a:ext uri="{FF2B5EF4-FFF2-40B4-BE49-F238E27FC236}">
                <a16:creationId xmlns:a16="http://schemas.microsoft.com/office/drawing/2014/main" id="{75A8DC7A-521A-7CF9-AC81-F44D09BD7037}"/>
              </a:ext>
            </a:extLst>
          </p:cNvPr>
          <p:cNvPicPr>
            <a:picLocks noChangeAspect="1"/>
          </p:cNvPicPr>
          <p:nvPr/>
        </p:nvPicPr>
        <p:blipFill rotWithShape="1">
          <a:blip r:embed="rId6">
            <a:extLst>
              <a:ext uri="{28A0092B-C50C-407E-A947-70E740481C1C}">
                <a14:useLocalDpi xmlns:a14="http://schemas.microsoft.com/office/drawing/2010/main" val="0"/>
              </a:ext>
            </a:extLst>
          </a:blip>
          <a:srcRect l="6409" t="25814" r="7325" b="27756"/>
          <a:stretch/>
        </p:blipFill>
        <p:spPr bwMode="auto">
          <a:xfrm>
            <a:off x="6696730" y="5708516"/>
            <a:ext cx="1477010" cy="607060"/>
          </a:xfrm>
          <a:prstGeom prst="rect">
            <a:avLst/>
          </a:prstGeom>
          <a:noFill/>
          <a:ln>
            <a:noFill/>
          </a:ln>
          <a:extLst>
            <a:ext uri="{53640926-AAD7-44D8-BBD7-CCE9431645EC}">
              <a14:shadowObscured xmlns:a14="http://schemas.microsoft.com/office/drawing/2010/main"/>
            </a:ext>
          </a:extLst>
        </p:spPr>
      </p:pic>
      <p:sp>
        <p:nvSpPr>
          <p:cNvPr id="11" name="Metin kutusu 10">
            <a:extLst>
              <a:ext uri="{FF2B5EF4-FFF2-40B4-BE49-F238E27FC236}">
                <a16:creationId xmlns:a16="http://schemas.microsoft.com/office/drawing/2014/main" id="{012D3C25-C749-F69B-E89D-3E82881D6744}"/>
              </a:ext>
            </a:extLst>
          </p:cNvPr>
          <p:cNvSpPr txBox="1"/>
          <p:nvPr/>
        </p:nvSpPr>
        <p:spPr>
          <a:xfrm>
            <a:off x="-1" y="4904947"/>
            <a:ext cx="12300155" cy="1321387"/>
          </a:xfrm>
          <a:prstGeom prst="rect">
            <a:avLst/>
          </a:prstGeom>
          <a:noFill/>
        </p:spPr>
        <p:txBody>
          <a:bodyPr wrap="square">
            <a:spAutoFit/>
          </a:bodyPr>
          <a:lstStyle/>
          <a:p>
            <a:pPr algn="ctr">
              <a:spcBef>
                <a:spcPts val="300"/>
              </a:spcBef>
              <a:spcAft>
                <a:spcPts val="300"/>
              </a:spcAft>
              <a:buNone/>
              <a:tabLst>
                <a:tab pos="2971800" algn="ctr"/>
                <a:tab pos="5943600" algn="r"/>
              </a:tabLst>
            </a:pPr>
            <a:r>
              <a:rPr lang="en-GB"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Training Course on </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a:t>
            </a:r>
            <a:r>
              <a:rPr lang="tr-TR"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The Price of Addiction: Health Risks and Economic Losses of Tobacco”</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a:p>
            <a:pPr algn="ctr">
              <a:lnSpc>
                <a:spcPct val="115000"/>
              </a:lnSpc>
              <a:spcAft>
                <a:spcPts val="1000"/>
              </a:spcAft>
              <a:buNone/>
            </a:pP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Tobacco Free OIC Capacity Building </a:t>
            </a:r>
            <a:r>
              <a:rPr lang="en-US" sz="1400" b="1" dirty="0" err="1">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Programme</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(TF-</a:t>
            </a:r>
            <a:r>
              <a:rPr lang="en-US" sz="1400" b="1" dirty="0" err="1">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CaB</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endPar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endParaRPr>
          </a:p>
          <a:p>
            <a:pPr algn="ctr">
              <a:lnSpc>
                <a:spcPct val="115000"/>
              </a:lnSpc>
              <a:spcAft>
                <a:spcPts val="1000"/>
              </a:spcAft>
              <a:buNone/>
            </a:pPr>
            <a:r>
              <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rPr>
              <a:t>15-16 </a:t>
            </a:r>
            <a:r>
              <a:rPr lang="tr-TR" sz="1400" b="1" dirty="0" err="1">
                <a:solidFill>
                  <a:srgbClr val="000000"/>
                </a:solidFill>
                <a:latin typeface="Times New Roman" panose="02020603050405020304" pitchFamily="18" charset="0"/>
                <a:ea typeface="MS Mincho" panose="02020609040205080304" pitchFamily="49" charset="-128"/>
                <a:cs typeface="Arial" panose="020B0604020202020204" pitchFamily="34" charset="0"/>
              </a:rPr>
              <a:t>July</a:t>
            </a:r>
            <a:r>
              <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rPr>
              <a:t> 2026									Amman - Jordan</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a:p>
            <a:pPr>
              <a:spcBef>
                <a:spcPts val="300"/>
              </a:spcBef>
              <a:spcAft>
                <a:spcPts val="300"/>
              </a:spcAft>
              <a:buNone/>
              <a:tabLst>
                <a:tab pos="2971800" algn="ctr"/>
                <a:tab pos="5943600" algn="r"/>
              </a:tabLst>
            </a:pPr>
            <a:r>
              <a:rPr lang="en-GB" sz="1200"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100065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B1F09-AA19-275D-4133-D074B255772C}"/>
            </a:ext>
          </a:extLst>
        </p:cNvPr>
        <p:cNvGrpSpPr/>
        <p:nvPr/>
      </p:nvGrpSpPr>
      <p:grpSpPr>
        <a:xfrm>
          <a:off x="0" y="0"/>
          <a:ext cx="0" cy="0"/>
          <a:chOff x="0" y="0"/>
          <a:chExt cx="0" cy="0"/>
        </a:xfrm>
      </p:grpSpPr>
      <p:sp>
        <p:nvSpPr>
          <p:cNvPr id="2" name="Slayt Numarası Yer Tutucusu 1">
            <a:extLst>
              <a:ext uri="{FF2B5EF4-FFF2-40B4-BE49-F238E27FC236}">
                <a16:creationId xmlns:a16="http://schemas.microsoft.com/office/drawing/2014/main" id="{409DFA8E-AD80-0462-24FA-462302A6A974}"/>
              </a:ext>
            </a:extLst>
          </p:cNvPr>
          <p:cNvSpPr>
            <a:spLocks noGrp="1"/>
          </p:cNvSpPr>
          <p:nvPr>
            <p:ph type="sldNum" sz="quarter" idx="12"/>
          </p:nvPr>
        </p:nvSpPr>
        <p:spPr>
          <a:xfrm>
            <a:off x="9215284" y="6356350"/>
            <a:ext cx="2743200" cy="365125"/>
          </a:xfrm>
        </p:spPr>
        <p:txBody>
          <a:bodyPr/>
          <a:lstStyle/>
          <a:p>
            <a:fld id="{71001B60-E7B2-4628-83B8-E811E53FF37F}" type="slidenum">
              <a:rPr lang="tr-TR" sz="2800" smtClean="0">
                <a:latin typeface="Century Gothic" panose="020B0502020202020204" pitchFamily="34" charset="0"/>
              </a:rPr>
              <a:t>10</a:t>
            </a:fld>
            <a:endParaRPr lang="en-GB" sz="2800" dirty="0">
              <a:latin typeface="Century Gothic" panose="020B0502020202020204" pitchFamily="34" charset="0"/>
            </a:endParaRPr>
          </a:p>
        </p:txBody>
      </p:sp>
      <p:pic>
        <p:nvPicPr>
          <p:cNvPr id="4" name="Picture 4">
            <a:extLst>
              <a:ext uri="{FF2B5EF4-FFF2-40B4-BE49-F238E27FC236}">
                <a16:creationId xmlns:a16="http://schemas.microsoft.com/office/drawing/2014/main" id="{07231857-3DBF-1B5F-F793-A515A1031959}"/>
              </a:ext>
            </a:extLst>
          </p:cNvPr>
          <p:cNvPicPr>
            <a:picLocks noChangeAspect="1" noChangeArrowheads="1"/>
          </p:cNvPicPr>
          <p:nvPr/>
        </p:nvPicPr>
        <p:blipFill>
          <a:blip r:embed="rId2" cstate="print"/>
          <a:srcRect/>
          <a:stretch>
            <a:fillRect/>
          </a:stretch>
        </p:blipFill>
        <p:spPr>
          <a:xfrm>
            <a:off x="324465" y="1684367"/>
            <a:ext cx="3068069" cy="3916110"/>
          </a:xfrm>
          <a:prstGeom prst="rect">
            <a:avLst/>
          </a:prstGeom>
        </p:spPr>
      </p:pic>
      <p:pic>
        <p:nvPicPr>
          <p:cNvPr id="6" name="Picture 2">
            <a:extLst>
              <a:ext uri="{FF2B5EF4-FFF2-40B4-BE49-F238E27FC236}">
                <a16:creationId xmlns:a16="http://schemas.microsoft.com/office/drawing/2014/main" id="{83215D68-B2B1-7875-58A9-3CB0E390E7BB}"/>
              </a:ext>
            </a:extLst>
          </p:cNvPr>
          <p:cNvPicPr>
            <a:picLocks noChangeAspect="1" noChangeArrowheads="1"/>
          </p:cNvPicPr>
          <p:nvPr/>
        </p:nvPicPr>
        <p:blipFill>
          <a:blip r:embed="rId3" cstate="print"/>
          <a:srcRect/>
          <a:stretch>
            <a:fillRect/>
          </a:stretch>
        </p:blipFill>
        <p:spPr bwMode="auto">
          <a:xfrm>
            <a:off x="3714080" y="1720333"/>
            <a:ext cx="3068069" cy="3935793"/>
          </a:xfrm>
          <a:prstGeom prst="rect">
            <a:avLst/>
          </a:prstGeom>
          <a:noFill/>
          <a:ln w="9525">
            <a:noFill/>
            <a:miter lim="800000"/>
            <a:headEnd/>
            <a:tailEnd/>
          </a:ln>
        </p:spPr>
      </p:pic>
      <p:pic>
        <p:nvPicPr>
          <p:cNvPr id="7" name="Picture 2">
            <a:extLst>
              <a:ext uri="{FF2B5EF4-FFF2-40B4-BE49-F238E27FC236}">
                <a16:creationId xmlns:a16="http://schemas.microsoft.com/office/drawing/2014/main" id="{2069B26F-E0A0-0E40-5F48-A264F5E78A5A}"/>
              </a:ext>
            </a:extLst>
          </p:cNvPr>
          <p:cNvPicPr>
            <a:picLocks noChangeAspect="1" noChangeArrowheads="1"/>
          </p:cNvPicPr>
          <p:nvPr/>
        </p:nvPicPr>
        <p:blipFill>
          <a:blip r:embed="rId4" cstate="print"/>
          <a:srcRect/>
          <a:stretch>
            <a:fillRect/>
          </a:stretch>
        </p:blipFill>
        <p:spPr bwMode="auto">
          <a:xfrm>
            <a:off x="7339669" y="2199855"/>
            <a:ext cx="4349564" cy="2976747"/>
          </a:xfrm>
          <a:prstGeom prst="rect">
            <a:avLst/>
          </a:prstGeom>
          <a:noFill/>
          <a:ln w="9525">
            <a:noFill/>
            <a:miter lim="800000"/>
            <a:headEnd/>
            <a:tailEnd/>
          </a:ln>
        </p:spPr>
      </p:pic>
      <p:sp>
        <p:nvSpPr>
          <p:cNvPr id="9" name="Metin kutusu 8">
            <a:extLst>
              <a:ext uri="{FF2B5EF4-FFF2-40B4-BE49-F238E27FC236}">
                <a16:creationId xmlns:a16="http://schemas.microsoft.com/office/drawing/2014/main" id="{3D307002-321C-1785-3BB7-5B0A470C84E1}"/>
              </a:ext>
            </a:extLst>
          </p:cNvPr>
          <p:cNvSpPr txBox="1"/>
          <p:nvPr/>
        </p:nvSpPr>
        <p:spPr>
          <a:xfrm>
            <a:off x="1705168" y="531778"/>
            <a:ext cx="7718749" cy="830997"/>
          </a:xfrm>
          <a:prstGeom prst="rect">
            <a:avLst/>
          </a:prstGeom>
          <a:noFill/>
        </p:spPr>
        <p:txBody>
          <a:bodyPr wrap="square">
            <a:spAutoFit/>
          </a:bodyPr>
          <a:lstStyle/>
          <a:p>
            <a:r>
              <a:rPr lang="en-US" sz="2400" b="1" dirty="0"/>
              <a:t>What Kind of Industry Are We Up Against?</a:t>
            </a:r>
            <a:br>
              <a:rPr lang="en-US" sz="2400" dirty="0"/>
            </a:br>
            <a:r>
              <a:rPr lang="en-US" sz="2400" i="1" dirty="0"/>
              <a:t>Posters from the 1930s: Marketing illusions instead of truth.</a:t>
            </a:r>
            <a:endParaRPr lang="tr-TR" sz="2400" dirty="0"/>
          </a:p>
        </p:txBody>
      </p:sp>
    </p:spTree>
    <p:extLst>
      <p:ext uri="{BB962C8B-B14F-4D97-AF65-F5344CB8AC3E}">
        <p14:creationId xmlns:p14="http://schemas.microsoft.com/office/powerpoint/2010/main" val="2821547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a:extLst>
              <a:ext uri="{FF2B5EF4-FFF2-40B4-BE49-F238E27FC236}">
                <a16:creationId xmlns:a16="http://schemas.microsoft.com/office/drawing/2014/main" id="{24D897FC-7C5E-42B8-8C33-95E3F36C0AA2}"/>
              </a:ext>
            </a:extLst>
          </p:cNvPr>
          <p:cNvPicPr>
            <a:picLocks noChangeAspect="1" noChangeArrowheads="1"/>
          </p:cNvPicPr>
          <p:nvPr/>
        </p:nvPicPr>
        <p:blipFill>
          <a:blip r:embed="rId2" cstate="print"/>
          <a:srcRect/>
          <a:stretch>
            <a:fillRect/>
          </a:stretch>
        </p:blipFill>
        <p:spPr bwMode="auto">
          <a:xfrm>
            <a:off x="6292405" y="1092366"/>
            <a:ext cx="3893814" cy="5005174"/>
          </a:xfrm>
          <a:prstGeom prst="rect">
            <a:avLst/>
          </a:prstGeom>
          <a:noFill/>
          <a:ln w="9525">
            <a:noFill/>
            <a:miter lim="800000"/>
            <a:headEnd/>
            <a:tailEnd/>
          </a:ln>
        </p:spPr>
      </p:pic>
      <p:pic>
        <p:nvPicPr>
          <p:cNvPr id="8" name="Picture 2">
            <a:extLst>
              <a:ext uri="{FF2B5EF4-FFF2-40B4-BE49-F238E27FC236}">
                <a16:creationId xmlns:a16="http://schemas.microsoft.com/office/drawing/2014/main" id="{0240AADF-2E4B-4890-AB38-84187D2D8DB3}"/>
              </a:ext>
            </a:extLst>
          </p:cNvPr>
          <p:cNvPicPr>
            <a:picLocks noChangeAspect="1" noChangeArrowheads="1"/>
          </p:cNvPicPr>
          <p:nvPr/>
        </p:nvPicPr>
        <p:blipFill>
          <a:blip r:embed="rId3" cstate="print"/>
          <a:srcRect/>
          <a:stretch>
            <a:fillRect/>
          </a:stretch>
        </p:blipFill>
        <p:spPr bwMode="auto">
          <a:xfrm>
            <a:off x="1387399" y="962585"/>
            <a:ext cx="3927599" cy="5058677"/>
          </a:xfrm>
          <a:prstGeom prst="rect">
            <a:avLst/>
          </a:prstGeom>
          <a:noFill/>
          <a:ln w="9525">
            <a:noFill/>
            <a:miter lim="800000"/>
            <a:headEnd/>
            <a:tailEnd/>
          </a:ln>
        </p:spPr>
      </p:pic>
    </p:spTree>
    <p:extLst>
      <p:ext uri="{BB962C8B-B14F-4D97-AF65-F5344CB8AC3E}">
        <p14:creationId xmlns:p14="http://schemas.microsoft.com/office/powerpoint/2010/main" val="3861009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metin içeren bir resim&#10;&#10;Açıklama otomatik olarak oluşturuldu">
            <a:extLst>
              <a:ext uri="{FF2B5EF4-FFF2-40B4-BE49-F238E27FC236}">
                <a16:creationId xmlns:a16="http://schemas.microsoft.com/office/drawing/2014/main" id="{FF760FA5-2B1E-EC0E-3559-9004698338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275" y="877794"/>
            <a:ext cx="10145450" cy="5326361"/>
          </a:xfrm>
          <a:prstGeom prst="rect">
            <a:avLst/>
          </a:prstGeom>
        </p:spPr>
      </p:pic>
    </p:spTree>
    <p:extLst>
      <p:ext uri="{BB962C8B-B14F-4D97-AF65-F5344CB8AC3E}">
        <p14:creationId xmlns:p14="http://schemas.microsoft.com/office/powerpoint/2010/main" val="644106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D9EA95F7-F92F-1AC4-EBB3-F80A9BDFCC71}"/>
              </a:ext>
            </a:extLst>
          </p:cNvPr>
          <p:cNvPicPr/>
          <p:nvPr/>
        </p:nvPicPr>
        <p:blipFill>
          <a:blip r:embed="rId2"/>
          <a:stretch/>
        </p:blipFill>
        <p:spPr>
          <a:xfrm>
            <a:off x="1144937" y="660513"/>
            <a:ext cx="9902126" cy="5750119"/>
          </a:xfrm>
          <a:prstGeom prst="rect">
            <a:avLst/>
          </a:prstGeom>
          <a:ln w="0">
            <a:noFill/>
          </a:ln>
        </p:spPr>
      </p:pic>
    </p:spTree>
    <p:extLst>
      <p:ext uri="{BB962C8B-B14F-4D97-AF65-F5344CB8AC3E}">
        <p14:creationId xmlns:p14="http://schemas.microsoft.com/office/powerpoint/2010/main" val="3234593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id="{B04125DD-A20D-4412-B315-71D1A67E64B4}"/>
              </a:ext>
            </a:extLst>
          </p:cNvPr>
          <p:cNvSpPr txBox="1"/>
          <p:nvPr/>
        </p:nvSpPr>
        <p:spPr>
          <a:xfrm>
            <a:off x="5270155" y="4282947"/>
            <a:ext cx="6107396" cy="1446550"/>
          </a:xfrm>
          <a:prstGeom prst="rect">
            <a:avLst/>
          </a:prstGeom>
          <a:noFill/>
        </p:spPr>
        <p:txBody>
          <a:bodyPr wrap="square">
            <a:spAutoFit/>
          </a:bodyPr>
          <a:lstStyle/>
          <a:p>
            <a:r>
              <a:rPr lang="tr-TR" sz="2200" dirty="0" err="1"/>
              <a:t>During</a:t>
            </a:r>
            <a:r>
              <a:rPr lang="tr-TR" sz="2200" dirty="0"/>
              <a:t> </a:t>
            </a:r>
            <a:r>
              <a:rPr lang="tr-TR" sz="2200" dirty="0" err="1"/>
              <a:t>the</a:t>
            </a:r>
            <a:r>
              <a:rPr lang="tr-TR" sz="2200" dirty="0"/>
              <a:t> 1989 Marlboro Grand Prix, </a:t>
            </a:r>
            <a:r>
              <a:rPr lang="tr-TR" sz="2200" dirty="0" err="1"/>
              <a:t>the</a:t>
            </a:r>
            <a:r>
              <a:rPr lang="tr-TR" sz="2200" dirty="0"/>
              <a:t> Marlboro logo </a:t>
            </a:r>
            <a:r>
              <a:rPr lang="tr-TR" sz="2200" dirty="0" err="1"/>
              <a:t>appeared</a:t>
            </a:r>
            <a:r>
              <a:rPr lang="tr-TR" sz="2200" dirty="0"/>
              <a:t> </a:t>
            </a:r>
            <a:r>
              <a:rPr lang="tr-TR" sz="2200" dirty="0" err="1"/>
              <a:t>or</a:t>
            </a:r>
            <a:r>
              <a:rPr lang="tr-TR" sz="2200" dirty="0"/>
              <a:t> </a:t>
            </a:r>
            <a:r>
              <a:rPr lang="tr-TR" sz="2200" dirty="0" err="1"/>
              <a:t>was</a:t>
            </a:r>
            <a:r>
              <a:rPr lang="tr-TR" sz="2200" dirty="0"/>
              <a:t> </a:t>
            </a:r>
            <a:r>
              <a:rPr lang="tr-TR" sz="2200" dirty="0" err="1"/>
              <a:t>mentioned</a:t>
            </a:r>
            <a:r>
              <a:rPr lang="tr-TR" sz="2200" dirty="0"/>
              <a:t> 5,933 </a:t>
            </a:r>
            <a:r>
              <a:rPr lang="tr-TR" sz="2200" dirty="0" err="1"/>
              <a:t>times</a:t>
            </a:r>
            <a:r>
              <a:rPr lang="tr-TR" sz="2200" dirty="0"/>
              <a:t> </a:t>
            </a:r>
            <a:r>
              <a:rPr lang="tr-TR" sz="2200" dirty="0" err="1"/>
              <a:t>over</a:t>
            </a:r>
            <a:r>
              <a:rPr lang="tr-TR" sz="2200" dirty="0"/>
              <a:t> a 94-minute </a:t>
            </a:r>
            <a:r>
              <a:rPr lang="tr-TR" sz="2200" dirty="0" err="1"/>
              <a:t>broadcast</a:t>
            </a:r>
            <a:r>
              <a:rPr lang="tr-TR" sz="2200" dirty="0"/>
              <a:t>. </a:t>
            </a:r>
            <a:r>
              <a:rPr lang="tr-TR" sz="2200" dirty="0" err="1"/>
              <a:t>This</a:t>
            </a:r>
            <a:r>
              <a:rPr lang="tr-TR" sz="2200" dirty="0"/>
              <a:t> </a:t>
            </a:r>
            <a:r>
              <a:rPr lang="tr-TR" sz="2200" dirty="0" err="1"/>
              <a:t>accounted</a:t>
            </a:r>
            <a:r>
              <a:rPr lang="tr-TR" sz="2200" dirty="0"/>
              <a:t> </a:t>
            </a:r>
            <a:r>
              <a:rPr lang="tr-TR" sz="2200" dirty="0" err="1"/>
              <a:t>for</a:t>
            </a:r>
            <a:r>
              <a:rPr lang="tr-TR" sz="2200" dirty="0"/>
              <a:t> 49% of </a:t>
            </a:r>
            <a:r>
              <a:rPr lang="tr-TR" sz="2200" dirty="0" err="1"/>
              <a:t>the</a:t>
            </a:r>
            <a:r>
              <a:rPr lang="tr-TR" sz="2200" dirty="0"/>
              <a:t> total </a:t>
            </a:r>
            <a:r>
              <a:rPr lang="tr-TR" sz="2200" dirty="0" err="1"/>
              <a:t>broadcast</a:t>
            </a:r>
            <a:r>
              <a:rPr lang="tr-TR" sz="2200" dirty="0"/>
              <a:t> time.</a:t>
            </a:r>
          </a:p>
        </p:txBody>
      </p:sp>
      <p:pic>
        <p:nvPicPr>
          <p:cNvPr id="8" name="Resim 7">
            <a:extLst>
              <a:ext uri="{FF2B5EF4-FFF2-40B4-BE49-F238E27FC236}">
                <a16:creationId xmlns:a16="http://schemas.microsoft.com/office/drawing/2014/main" id="{5A1E7C24-5159-4B69-84FB-24115F7A6C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720" y="3551611"/>
            <a:ext cx="4003094" cy="2628295"/>
          </a:xfrm>
          <a:prstGeom prst="rect">
            <a:avLst/>
          </a:prstGeom>
        </p:spPr>
      </p:pic>
      <p:pic>
        <p:nvPicPr>
          <p:cNvPr id="13" name="Resim 12" descr="açık hava, bina, su, ön içeren bir resim&#10;&#10;Açıklama otomatik olarak oluşturuldu">
            <a:extLst>
              <a:ext uri="{FF2B5EF4-FFF2-40B4-BE49-F238E27FC236}">
                <a16:creationId xmlns:a16="http://schemas.microsoft.com/office/drawing/2014/main" id="{EDB7A221-6966-4A87-9AE0-8863D64A60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5456" y="676516"/>
            <a:ext cx="3937127" cy="2640800"/>
          </a:xfrm>
          <a:prstGeom prst="rect">
            <a:avLst/>
          </a:prstGeom>
        </p:spPr>
      </p:pic>
      <p:sp>
        <p:nvSpPr>
          <p:cNvPr id="15" name="Metin kutusu 14">
            <a:extLst>
              <a:ext uri="{FF2B5EF4-FFF2-40B4-BE49-F238E27FC236}">
                <a16:creationId xmlns:a16="http://schemas.microsoft.com/office/drawing/2014/main" id="{56752829-459B-495F-88B5-681223EDD178}"/>
              </a:ext>
            </a:extLst>
          </p:cNvPr>
          <p:cNvSpPr txBox="1"/>
          <p:nvPr/>
        </p:nvSpPr>
        <p:spPr>
          <a:xfrm>
            <a:off x="223299" y="935087"/>
            <a:ext cx="6360337" cy="2123658"/>
          </a:xfrm>
          <a:prstGeom prst="rect">
            <a:avLst/>
          </a:prstGeom>
          <a:noFill/>
        </p:spPr>
        <p:txBody>
          <a:bodyPr wrap="square">
            <a:spAutoFit/>
          </a:bodyPr>
          <a:lstStyle/>
          <a:p>
            <a:r>
              <a:rPr lang="tr-TR" sz="2200" b="1" dirty="0" err="1"/>
              <a:t>The</a:t>
            </a:r>
            <a:r>
              <a:rPr lang="tr-TR" sz="2200" b="1" dirty="0"/>
              <a:t> </a:t>
            </a:r>
            <a:r>
              <a:rPr lang="tr-TR" sz="2200" b="1" dirty="0" err="1"/>
              <a:t>restoration</a:t>
            </a:r>
            <a:r>
              <a:rPr lang="tr-TR" sz="2200" b="1" dirty="0"/>
              <a:t> of </a:t>
            </a:r>
            <a:r>
              <a:rPr lang="tr-TR" sz="2200" b="1" dirty="0" err="1"/>
              <a:t>this</a:t>
            </a:r>
            <a:r>
              <a:rPr lang="tr-TR" sz="2200" b="1" dirty="0"/>
              <a:t> </a:t>
            </a:r>
            <a:r>
              <a:rPr lang="tr-TR" sz="2200" b="1" dirty="0" err="1"/>
              <a:t>building</a:t>
            </a:r>
            <a:r>
              <a:rPr lang="tr-TR" sz="2200" b="1" dirty="0"/>
              <a:t> </a:t>
            </a:r>
            <a:r>
              <a:rPr lang="tr-TR" sz="2200" b="1" dirty="0" err="1"/>
              <a:t>was</a:t>
            </a:r>
            <a:r>
              <a:rPr lang="tr-TR" sz="2200" b="1" dirty="0"/>
              <a:t> </a:t>
            </a:r>
            <a:r>
              <a:rPr lang="tr-TR" sz="2200" b="1" dirty="0" err="1"/>
              <a:t>carried</a:t>
            </a:r>
            <a:r>
              <a:rPr lang="tr-TR" sz="2200" b="1" dirty="0"/>
              <a:t> </a:t>
            </a:r>
            <a:r>
              <a:rPr lang="tr-TR" sz="2200" b="1" dirty="0" err="1"/>
              <a:t>out</a:t>
            </a:r>
            <a:r>
              <a:rPr lang="tr-TR" sz="2200" b="1" dirty="0"/>
              <a:t> </a:t>
            </a:r>
            <a:r>
              <a:rPr lang="tr-TR" sz="2200" b="1" dirty="0" err="1"/>
              <a:t>by</a:t>
            </a:r>
            <a:r>
              <a:rPr lang="tr-TR" sz="2200" b="1" dirty="0"/>
              <a:t> </a:t>
            </a:r>
            <a:r>
              <a:rPr lang="tr-TR" sz="2200" b="1" dirty="0" err="1"/>
              <a:t>the</a:t>
            </a:r>
            <a:r>
              <a:rPr lang="tr-TR" sz="2200" b="1" dirty="0"/>
              <a:t> General </a:t>
            </a:r>
            <a:r>
              <a:rPr lang="tr-TR" sz="2200" b="1" dirty="0" err="1"/>
              <a:t>Directorate</a:t>
            </a:r>
            <a:r>
              <a:rPr lang="tr-TR" sz="2200" b="1" dirty="0"/>
              <a:t> of </a:t>
            </a:r>
            <a:r>
              <a:rPr lang="tr-TR" sz="2200" b="1" dirty="0" err="1"/>
              <a:t>Monuments</a:t>
            </a:r>
            <a:r>
              <a:rPr lang="tr-TR" sz="2200" b="1" dirty="0"/>
              <a:t> </a:t>
            </a:r>
            <a:r>
              <a:rPr lang="tr-TR" sz="2200" b="1" dirty="0" err="1"/>
              <a:t>and</a:t>
            </a:r>
            <a:r>
              <a:rPr lang="tr-TR" sz="2200" b="1" dirty="0"/>
              <a:t> </a:t>
            </a:r>
            <a:r>
              <a:rPr lang="tr-TR" sz="2200" b="1" dirty="0" err="1"/>
              <a:t>Museums</a:t>
            </a:r>
            <a:r>
              <a:rPr lang="tr-TR" sz="2200" b="1" dirty="0"/>
              <a:t> of </a:t>
            </a:r>
            <a:r>
              <a:rPr lang="tr-TR" sz="2200" b="1" dirty="0" err="1"/>
              <a:t>the</a:t>
            </a:r>
            <a:r>
              <a:rPr lang="tr-TR" sz="2200" b="1" dirty="0"/>
              <a:t> </a:t>
            </a:r>
            <a:r>
              <a:rPr lang="tr-TR" sz="2200" b="1" dirty="0" err="1"/>
              <a:t>Ministry</a:t>
            </a:r>
            <a:r>
              <a:rPr lang="tr-TR" sz="2200" b="1" dirty="0"/>
              <a:t> of </a:t>
            </a:r>
            <a:r>
              <a:rPr lang="tr-TR" sz="2200" b="1" dirty="0" err="1"/>
              <a:t>Culture</a:t>
            </a:r>
            <a:r>
              <a:rPr lang="tr-TR" sz="2200" b="1" dirty="0"/>
              <a:t> of </a:t>
            </a:r>
            <a:r>
              <a:rPr lang="tr-TR" sz="2200" b="1" dirty="0" err="1"/>
              <a:t>the</a:t>
            </a:r>
            <a:r>
              <a:rPr lang="tr-TR" sz="2200" b="1" dirty="0"/>
              <a:t> </a:t>
            </a:r>
            <a:r>
              <a:rPr lang="tr-TR" sz="2200" b="1" dirty="0" err="1"/>
              <a:t>Republic</a:t>
            </a:r>
            <a:r>
              <a:rPr lang="tr-TR" sz="2200" b="1" dirty="0"/>
              <a:t> of Türkiye, </a:t>
            </a:r>
            <a:r>
              <a:rPr lang="tr-TR" sz="2200" b="1" dirty="0" err="1"/>
              <a:t>with</a:t>
            </a:r>
            <a:r>
              <a:rPr lang="tr-TR" sz="2200" b="1" dirty="0"/>
              <a:t> </a:t>
            </a:r>
            <a:r>
              <a:rPr lang="tr-TR" sz="2200" b="1" dirty="0" err="1"/>
              <a:t>contributions</a:t>
            </a:r>
            <a:r>
              <a:rPr lang="tr-TR" sz="2200" b="1" dirty="0"/>
              <a:t> </a:t>
            </a:r>
            <a:r>
              <a:rPr lang="tr-TR" sz="2200" b="1" dirty="0" err="1"/>
              <a:t>from</a:t>
            </a:r>
            <a:r>
              <a:rPr lang="tr-TR" sz="2200" b="1" dirty="0"/>
              <a:t> Philip Morris.</a:t>
            </a:r>
          </a:p>
          <a:p>
            <a:pPr algn="r"/>
            <a:br>
              <a:rPr lang="tr-TR" sz="2200" dirty="0"/>
            </a:br>
            <a:r>
              <a:rPr lang="tr-TR" sz="2200" b="1" dirty="0"/>
              <a:t>20 April 2001</a:t>
            </a:r>
            <a:endParaRPr lang="tr-TR" sz="2200" dirty="0"/>
          </a:p>
        </p:txBody>
      </p:sp>
    </p:spTree>
    <p:extLst>
      <p:ext uri="{BB962C8B-B14F-4D97-AF65-F5344CB8AC3E}">
        <p14:creationId xmlns:p14="http://schemas.microsoft.com/office/powerpoint/2010/main" val="648872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Metin kutusu 13"/>
          <p:cNvSpPr txBox="1"/>
          <p:nvPr/>
        </p:nvSpPr>
        <p:spPr>
          <a:xfrm>
            <a:off x="967699" y="1194581"/>
            <a:ext cx="6848741" cy="584775"/>
          </a:xfrm>
          <a:prstGeom prst="rect">
            <a:avLst/>
          </a:prstGeom>
          <a:noFill/>
        </p:spPr>
        <p:txBody>
          <a:bodyPr wrap="square" rtlCol="0">
            <a:spAutoFit/>
          </a:bodyPr>
          <a:lstStyle/>
          <a:p>
            <a:r>
              <a:rPr lang="tr-TR" sz="3200" dirty="0"/>
              <a:t>Electronic </a:t>
            </a:r>
            <a:r>
              <a:rPr lang="tr-TR" sz="3200" dirty="0" err="1"/>
              <a:t>Cigarettes</a:t>
            </a:r>
            <a:r>
              <a:rPr lang="tr-TR" sz="3200" dirty="0"/>
              <a:t> </a:t>
            </a:r>
            <a:r>
              <a:rPr lang="tr-TR" sz="3200" dirty="0" err="1"/>
              <a:t>and</a:t>
            </a:r>
            <a:r>
              <a:rPr lang="tr-TR" sz="3200" dirty="0"/>
              <a:t> </a:t>
            </a:r>
            <a:r>
              <a:rPr lang="tr-TR" sz="3200" dirty="0" err="1"/>
              <a:t>Their</a:t>
            </a:r>
            <a:r>
              <a:rPr lang="tr-TR" sz="3200" dirty="0"/>
              <a:t> </a:t>
            </a:r>
            <a:r>
              <a:rPr lang="tr-TR" sz="3200" dirty="0" err="1"/>
              <a:t>Harms</a:t>
            </a:r>
            <a:endParaRPr lang="tr-TR" sz="3200" b="1" dirty="0">
              <a:solidFill>
                <a:srgbClr val="FF0000"/>
              </a:solidFill>
            </a:endParaRPr>
          </a:p>
        </p:txBody>
      </p:sp>
      <p:sp>
        <p:nvSpPr>
          <p:cNvPr id="16" name="Metin kutusu 15"/>
          <p:cNvSpPr txBox="1"/>
          <p:nvPr/>
        </p:nvSpPr>
        <p:spPr>
          <a:xfrm>
            <a:off x="373625" y="2524098"/>
            <a:ext cx="8267353" cy="3139321"/>
          </a:xfrm>
          <a:prstGeom prst="rect">
            <a:avLst/>
          </a:prstGeom>
          <a:noFill/>
        </p:spPr>
        <p:txBody>
          <a:bodyPr wrap="square" rtlCol="0">
            <a:spAutoFit/>
          </a:bodyPr>
          <a:lstStyle/>
          <a:p>
            <a:r>
              <a:rPr lang="tr-TR" b="1" dirty="0"/>
              <a:t>Electronic </a:t>
            </a:r>
            <a:r>
              <a:rPr lang="tr-TR" b="1" dirty="0" err="1"/>
              <a:t>cigarettes</a:t>
            </a:r>
            <a:r>
              <a:rPr lang="tr-TR" b="1" dirty="0"/>
              <a:t> (e-</a:t>
            </a:r>
            <a:r>
              <a:rPr lang="tr-TR" b="1" dirty="0" err="1"/>
              <a:t>cigarettes</a:t>
            </a:r>
            <a:r>
              <a:rPr lang="tr-TR" b="1" dirty="0"/>
              <a:t>) </a:t>
            </a:r>
            <a:r>
              <a:rPr lang="tr-TR" b="1" dirty="0" err="1"/>
              <a:t>are</a:t>
            </a:r>
            <a:r>
              <a:rPr lang="tr-TR" b="1" dirty="0"/>
              <a:t> </a:t>
            </a:r>
            <a:r>
              <a:rPr lang="tr-TR" b="1" dirty="0" err="1"/>
              <a:t>battery-powered</a:t>
            </a:r>
            <a:r>
              <a:rPr lang="tr-TR" b="1" dirty="0"/>
              <a:t> </a:t>
            </a:r>
            <a:r>
              <a:rPr lang="tr-TR" b="1" dirty="0" err="1"/>
              <a:t>devices</a:t>
            </a:r>
            <a:r>
              <a:rPr lang="tr-TR" b="1" dirty="0"/>
              <a:t> </a:t>
            </a:r>
            <a:r>
              <a:rPr lang="tr-TR" b="1" dirty="0" err="1"/>
              <a:t>that</a:t>
            </a:r>
            <a:r>
              <a:rPr lang="tr-TR" b="1" dirty="0"/>
              <a:t> </a:t>
            </a:r>
            <a:r>
              <a:rPr lang="tr-TR" b="1" dirty="0" err="1"/>
              <a:t>resemble</a:t>
            </a:r>
            <a:r>
              <a:rPr lang="tr-TR" b="1" dirty="0"/>
              <a:t> </a:t>
            </a:r>
            <a:r>
              <a:rPr lang="tr-TR" b="1" dirty="0" err="1"/>
              <a:t>conventional</a:t>
            </a:r>
            <a:r>
              <a:rPr lang="tr-TR" b="1" dirty="0"/>
              <a:t> </a:t>
            </a:r>
            <a:r>
              <a:rPr lang="tr-TR" b="1" dirty="0" err="1"/>
              <a:t>tobacco</a:t>
            </a:r>
            <a:r>
              <a:rPr lang="tr-TR" b="1" dirty="0"/>
              <a:t> </a:t>
            </a:r>
            <a:r>
              <a:rPr lang="tr-TR" b="1" dirty="0" err="1"/>
              <a:t>smoking</a:t>
            </a:r>
            <a:r>
              <a:rPr lang="tr-TR" b="1" dirty="0"/>
              <a:t>; </a:t>
            </a:r>
            <a:r>
              <a:rPr lang="tr-TR" b="1" dirty="0" err="1"/>
              <a:t>however</a:t>
            </a:r>
            <a:r>
              <a:rPr lang="tr-TR" b="1" dirty="0"/>
              <a:t>, </a:t>
            </a:r>
            <a:r>
              <a:rPr lang="tr-TR" b="1" dirty="0" err="1"/>
              <a:t>instead</a:t>
            </a:r>
            <a:r>
              <a:rPr lang="tr-TR" b="1" dirty="0"/>
              <a:t> of </a:t>
            </a:r>
            <a:r>
              <a:rPr lang="tr-TR" b="1" dirty="0" err="1"/>
              <a:t>producing</a:t>
            </a:r>
            <a:r>
              <a:rPr lang="tr-TR" b="1" dirty="0"/>
              <a:t> </a:t>
            </a:r>
            <a:r>
              <a:rPr lang="tr-TR" b="1" dirty="0" err="1"/>
              <a:t>smoke</a:t>
            </a:r>
            <a:r>
              <a:rPr lang="tr-TR" b="1" dirty="0"/>
              <a:t>, they </a:t>
            </a:r>
            <a:r>
              <a:rPr lang="tr-TR" b="1" dirty="0" err="1"/>
              <a:t>generate</a:t>
            </a:r>
            <a:r>
              <a:rPr lang="tr-TR" b="1" dirty="0"/>
              <a:t> an aerosol (</a:t>
            </a:r>
            <a:r>
              <a:rPr lang="tr-TR" b="1" dirty="0" err="1"/>
              <a:t>vapor</a:t>
            </a:r>
            <a:r>
              <a:rPr lang="tr-TR" b="1" dirty="0"/>
              <a:t>) </a:t>
            </a:r>
            <a:r>
              <a:rPr lang="tr-TR" b="1" dirty="0" err="1"/>
              <a:t>containing</a:t>
            </a:r>
            <a:r>
              <a:rPr lang="tr-TR" b="1" dirty="0"/>
              <a:t> </a:t>
            </a:r>
            <a:r>
              <a:rPr lang="tr-TR" b="1" dirty="0" err="1"/>
              <a:t>nicotine</a:t>
            </a:r>
            <a:r>
              <a:rPr lang="tr-TR" b="1" dirty="0"/>
              <a:t> </a:t>
            </a:r>
            <a:r>
              <a:rPr lang="tr-TR" b="1" dirty="0" err="1"/>
              <a:t>and</a:t>
            </a:r>
            <a:r>
              <a:rPr lang="tr-TR" b="1" dirty="0"/>
              <a:t> </a:t>
            </a:r>
            <a:r>
              <a:rPr lang="tr-TR" b="1" dirty="0" err="1"/>
              <a:t>flavoring</a:t>
            </a:r>
            <a:r>
              <a:rPr lang="tr-TR" b="1" dirty="0"/>
              <a:t> </a:t>
            </a:r>
            <a:r>
              <a:rPr lang="tr-TR" b="1" dirty="0" err="1"/>
              <a:t>agents</a:t>
            </a:r>
            <a:r>
              <a:rPr lang="tr-TR" b="1" dirty="0"/>
              <a:t>.</a:t>
            </a:r>
          </a:p>
          <a:p>
            <a:endParaRPr lang="tr-TR" dirty="0"/>
          </a:p>
          <a:p>
            <a:r>
              <a:rPr lang="tr-TR" b="1" dirty="0" err="1"/>
              <a:t>More</a:t>
            </a:r>
            <a:r>
              <a:rPr lang="tr-TR" b="1" dirty="0"/>
              <a:t> </a:t>
            </a:r>
            <a:r>
              <a:rPr lang="tr-TR" b="1" dirty="0" err="1"/>
              <a:t>than</a:t>
            </a:r>
            <a:r>
              <a:rPr lang="tr-TR" b="1" dirty="0"/>
              <a:t> 250 </a:t>
            </a:r>
            <a:r>
              <a:rPr lang="tr-TR" b="1" dirty="0" err="1"/>
              <a:t>different</a:t>
            </a:r>
            <a:r>
              <a:rPr lang="tr-TR" b="1" dirty="0"/>
              <a:t> </a:t>
            </a:r>
            <a:r>
              <a:rPr lang="tr-TR" b="1" dirty="0" err="1"/>
              <a:t>brands</a:t>
            </a:r>
            <a:r>
              <a:rPr lang="tr-TR" b="1" dirty="0"/>
              <a:t> market e-</a:t>
            </a:r>
            <a:r>
              <a:rPr lang="tr-TR" b="1" dirty="0" err="1"/>
              <a:t>cigarettes</a:t>
            </a:r>
            <a:r>
              <a:rPr lang="tr-TR" b="1" dirty="0"/>
              <a:t> </a:t>
            </a:r>
            <a:r>
              <a:rPr lang="tr-TR" b="1" dirty="0" err="1"/>
              <a:t>worldwide</a:t>
            </a:r>
            <a:r>
              <a:rPr lang="tr-TR" b="1" dirty="0"/>
              <a:t> in a </a:t>
            </a:r>
            <a:r>
              <a:rPr lang="tr-TR" b="1" dirty="0" err="1"/>
              <a:t>wide</a:t>
            </a:r>
            <a:r>
              <a:rPr lang="tr-TR" b="1" dirty="0"/>
              <a:t> </a:t>
            </a:r>
            <a:r>
              <a:rPr lang="tr-TR" b="1" dirty="0" err="1"/>
              <a:t>variety</a:t>
            </a:r>
            <a:r>
              <a:rPr lang="tr-TR" b="1" dirty="0"/>
              <a:t> of </a:t>
            </a:r>
            <a:r>
              <a:rPr lang="tr-TR" b="1" dirty="0" err="1"/>
              <a:t>designs</a:t>
            </a:r>
            <a:r>
              <a:rPr lang="tr-TR" b="1" dirty="0"/>
              <a:t>, </a:t>
            </a:r>
            <a:r>
              <a:rPr lang="tr-TR" b="1" dirty="0" err="1"/>
              <a:t>including</a:t>
            </a:r>
            <a:r>
              <a:rPr lang="tr-TR" b="1" dirty="0"/>
              <a:t> </a:t>
            </a:r>
            <a:r>
              <a:rPr lang="tr-TR" b="1" dirty="0" err="1"/>
              <a:t>those</a:t>
            </a:r>
            <a:r>
              <a:rPr lang="tr-TR" b="1" dirty="0"/>
              <a:t> </a:t>
            </a:r>
            <a:r>
              <a:rPr lang="tr-TR" b="1" dirty="0" err="1"/>
              <a:t>resembling</a:t>
            </a:r>
            <a:r>
              <a:rPr lang="tr-TR" b="1" dirty="0"/>
              <a:t> </a:t>
            </a:r>
            <a:r>
              <a:rPr lang="tr-TR" b="1" dirty="0" err="1"/>
              <a:t>conventional</a:t>
            </a:r>
            <a:r>
              <a:rPr lang="tr-TR" b="1" dirty="0"/>
              <a:t> </a:t>
            </a:r>
            <a:r>
              <a:rPr lang="tr-TR" b="1" dirty="0" err="1"/>
              <a:t>cigarettes</a:t>
            </a:r>
            <a:r>
              <a:rPr lang="tr-TR" b="1" dirty="0"/>
              <a:t>, </a:t>
            </a:r>
            <a:r>
              <a:rPr lang="tr-TR" b="1" dirty="0" err="1"/>
              <a:t>cigars</a:t>
            </a:r>
            <a:r>
              <a:rPr lang="tr-TR" b="1" dirty="0"/>
              <a:t>, </a:t>
            </a:r>
            <a:r>
              <a:rPr lang="tr-TR" b="1" dirty="0" err="1"/>
              <a:t>pipes</a:t>
            </a:r>
            <a:r>
              <a:rPr lang="tr-TR" b="1" dirty="0"/>
              <a:t>, pens, </a:t>
            </a:r>
            <a:r>
              <a:rPr lang="tr-TR" b="1" dirty="0" err="1"/>
              <a:t>and</a:t>
            </a:r>
            <a:r>
              <a:rPr lang="tr-TR" b="1" dirty="0"/>
              <a:t> USB </a:t>
            </a:r>
            <a:r>
              <a:rPr lang="tr-TR" b="1" dirty="0" err="1"/>
              <a:t>flash</a:t>
            </a:r>
            <a:r>
              <a:rPr lang="tr-TR" b="1" dirty="0"/>
              <a:t> </a:t>
            </a:r>
            <a:r>
              <a:rPr lang="tr-TR" b="1" dirty="0" err="1"/>
              <a:t>drives</a:t>
            </a:r>
            <a:r>
              <a:rPr lang="tr-TR" b="1" dirty="0"/>
              <a:t>.</a:t>
            </a:r>
          </a:p>
          <a:p>
            <a:endParaRPr lang="tr-TR" dirty="0"/>
          </a:p>
          <a:p>
            <a:r>
              <a:rPr lang="tr-TR" b="1" dirty="0" err="1"/>
              <a:t>Contrary</a:t>
            </a:r>
            <a:r>
              <a:rPr lang="tr-TR" b="1" dirty="0"/>
              <a:t> </a:t>
            </a:r>
            <a:r>
              <a:rPr lang="tr-TR" b="1" dirty="0" err="1"/>
              <a:t>to</a:t>
            </a:r>
            <a:r>
              <a:rPr lang="tr-TR" b="1" dirty="0"/>
              <a:t> </a:t>
            </a:r>
            <a:r>
              <a:rPr lang="tr-TR" b="1" dirty="0" err="1"/>
              <a:t>common</a:t>
            </a:r>
            <a:r>
              <a:rPr lang="tr-TR" b="1" dirty="0"/>
              <a:t> </a:t>
            </a:r>
            <a:r>
              <a:rPr lang="tr-TR" b="1" dirty="0" err="1"/>
              <a:t>belief</a:t>
            </a:r>
            <a:r>
              <a:rPr lang="tr-TR" b="1" dirty="0"/>
              <a:t>, </a:t>
            </a:r>
            <a:r>
              <a:rPr lang="tr-TR" b="1" dirty="0" err="1"/>
              <a:t>research</a:t>
            </a:r>
            <a:r>
              <a:rPr lang="tr-TR" b="1" dirty="0"/>
              <a:t> </a:t>
            </a:r>
            <a:r>
              <a:rPr lang="tr-TR" b="1" dirty="0" err="1"/>
              <a:t>shows</a:t>
            </a:r>
            <a:r>
              <a:rPr lang="tr-TR" b="1" dirty="0"/>
              <a:t> </a:t>
            </a:r>
            <a:r>
              <a:rPr lang="tr-TR" b="1" dirty="0" err="1"/>
              <a:t>that</a:t>
            </a:r>
            <a:r>
              <a:rPr lang="tr-TR" b="1" dirty="0"/>
              <a:t> e-</a:t>
            </a:r>
            <a:r>
              <a:rPr lang="tr-TR" b="1" dirty="0" err="1"/>
              <a:t>cigarettes</a:t>
            </a:r>
            <a:r>
              <a:rPr lang="tr-TR" b="1" dirty="0"/>
              <a:t> do not </a:t>
            </a:r>
            <a:r>
              <a:rPr lang="tr-TR" b="1" dirty="0" err="1"/>
              <a:t>effectively</a:t>
            </a:r>
            <a:r>
              <a:rPr lang="tr-TR" b="1" dirty="0"/>
              <a:t> </a:t>
            </a:r>
            <a:r>
              <a:rPr lang="tr-TR" b="1" dirty="0" err="1"/>
              <a:t>help</a:t>
            </a:r>
            <a:r>
              <a:rPr lang="tr-TR" b="1" dirty="0"/>
              <a:t> </a:t>
            </a:r>
            <a:r>
              <a:rPr lang="tr-TR" b="1" dirty="0" err="1"/>
              <a:t>people</a:t>
            </a:r>
            <a:r>
              <a:rPr lang="tr-TR" b="1" dirty="0"/>
              <a:t> </a:t>
            </a:r>
            <a:r>
              <a:rPr lang="tr-TR" b="1" dirty="0" err="1"/>
              <a:t>quit</a:t>
            </a:r>
            <a:r>
              <a:rPr lang="tr-TR" b="1" dirty="0"/>
              <a:t> </a:t>
            </a:r>
            <a:r>
              <a:rPr lang="tr-TR" b="1" dirty="0" err="1"/>
              <a:t>smoking</a:t>
            </a:r>
            <a:r>
              <a:rPr lang="tr-TR" b="1" dirty="0"/>
              <a:t>. </a:t>
            </a:r>
            <a:r>
              <a:rPr lang="tr-TR" b="1" dirty="0" err="1"/>
              <a:t>Instead</a:t>
            </a:r>
            <a:r>
              <a:rPr lang="tr-TR" b="1" dirty="0"/>
              <a:t>, they </a:t>
            </a:r>
            <a:r>
              <a:rPr lang="tr-TR" b="1" dirty="0" err="1"/>
              <a:t>tend</a:t>
            </a:r>
            <a:r>
              <a:rPr lang="tr-TR" b="1" dirty="0"/>
              <a:t> </a:t>
            </a:r>
            <a:r>
              <a:rPr lang="tr-TR" b="1" dirty="0" err="1"/>
              <a:t>to</a:t>
            </a:r>
            <a:r>
              <a:rPr lang="tr-TR" b="1" dirty="0"/>
              <a:t> </a:t>
            </a:r>
            <a:r>
              <a:rPr lang="tr-TR" b="1" dirty="0" err="1"/>
              <a:t>sustain</a:t>
            </a:r>
            <a:r>
              <a:rPr lang="tr-TR" b="1" dirty="0"/>
              <a:t> </a:t>
            </a:r>
            <a:r>
              <a:rPr lang="tr-TR" b="1" dirty="0" err="1"/>
              <a:t>nicotine</a:t>
            </a:r>
            <a:r>
              <a:rPr lang="tr-TR" b="1" dirty="0"/>
              <a:t> </a:t>
            </a:r>
            <a:r>
              <a:rPr lang="tr-TR" b="1" dirty="0" err="1"/>
              <a:t>dependence</a:t>
            </a:r>
            <a:r>
              <a:rPr lang="tr-TR" b="1" dirty="0"/>
              <a:t> </a:t>
            </a:r>
            <a:r>
              <a:rPr lang="tr-TR" b="1" dirty="0" err="1"/>
              <a:t>and</a:t>
            </a:r>
            <a:r>
              <a:rPr lang="tr-TR" b="1" dirty="0"/>
              <a:t> </a:t>
            </a:r>
            <a:r>
              <a:rPr lang="tr-TR" b="1" dirty="0" err="1"/>
              <a:t>may</a:t>
            </a:r>
            <a:r>
              <a:rPr lang="tr-TR" b="1" dirty="0"/>
              <a:t> </a:t>
            </a:r>
            <a:r>
              <a:rPr lang="tr-TR" b="1" dirty="0" err="1"/>
              <a:t>prolong</a:t>
            </a:r>
            <a:r>
              <a:rPr lang="tr-TR" b="1" dirty="0"/>
              <a:t> </a:t>
            </a:r>
            <a:r>
              <a:rPr lang="tr-TR" b="1" dirty="0" err="1"/>
              <a:t>nicotine</a:t>
            </a:r>
            <a:r>
              <a:rPr lang="tr-TR" b="1" dirty="0"/>
              <a:t> </a:t>
            </a:r>
            <a:r>
              <a:rPr lang="tr-TR" b="1" dirty="0" err="1"/>
              <a:t>addiction</a:t>
            </a:r>
            <a:r>
              <a:rPr lang="tr-TR" b="1" dirty="0"/>
              <a:t>.</a:t>
            </a:r>
            <a:endParaRPr lang="tr-TR" dirty="0"/>
          </a:p>
        </p:txBody>
      </p:sp>
      <p:pic>
        <p:nvPicPr>
          <p:cNvPr id="1026" name="Picture 2" descr="elektronik sigara ile ilgili görsel sonuc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4932" y="2215901"/>
            <a:ext cx="3447068" cy="3447518"/>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a:extLst>
              <a:ext uri="{FF2B5EF4-FFF2-40B4-BE49-F238E27FC236}">
                <a16:creationId xmlns:a16="http://schemas.microsoft.com/office/drawing/2014/main" id="{FD65106C-8C76-474A-988B-E9AE15B8DF02}"/>
              </a:ext>
            </a:extLst>
          </p:cNvPr>
          <p:cNvSpPr txBox="1"/>
          <p:nvPr/>
        </p:nvSpPr>
        <p:spPr>
          <a:xfrm>
            <a:off x="854309" y="334149"/>
            <a:ext cx="10246309" cy="769441"/>
          </a:xfrm>
          <a:prstGeom prst="rect">
            <a:avLst/>
          </a:prstGeom>
          <a:noFill/>
        </p:spPr>
        <p:txBody>
          <a:bodyPr wrap="square" rtlCol="0">
            <a:spAutoFit/>
          </a:bodyPr>
          <a:lstStyle/>
          <a:p>
            <a:r>
              <a:rPr lang="tr-TR" sz="4400" dirty="0" err="1"/>
              <a:t>Adapts</a:t>
            </a:r>
            <a:r>
              <a:rPr lang="tr-TR" sz="4400" dirty="0"/>
              <a:t> </a:t>
            </a:r>
            <a:r>
              <a:rPr lang="tr-TR" sz="4400" dirty="0" err="1"/>
              <a:t>to</a:t>
            </a:r>
            <a:r>
              <a:rPr lang="tr-TR" sz="4400" dirty="0"/>
              <a:t> </a:t>
            </a:r>
            <a:r>
              <a:rPr lang="tr-TR" sz="4400" dirty="0" err="1"/>
              <a:t>the</a:t>
            </a:r>
            <a:r>
              <a:rPr lang="tr-TR" sz="4400" dirty="0"/>
              <a:t> Times </a:t>
            </a:r>
            <a:r>
              <a:rPr lang="tr-TR" sz="4400" dirty="0" err="1"/>
              <a:t>with</a:t>
            </a:r>
            <a:r>
              <a:rPr lang="tr-TR" sz="4400" dirty="0"/>
              <a:t> New </a:t>
            </a:r>
            <a:r>
              <a:rPr lang="tr-TR" sz="4400" dirty="0" err="1"/>
              <a:t>Products</a:t>
            </a:r>
            <a:endParaRPr lang="tr-TR" sz="4320" b="1" dirty="0">
              <a:solidFill>
                <a:srgbClr val="FF0000"/>
              </a:solidFill>
            </a:endParaRPr>
          </a:p>
        </p:txBody>
      </p:sp>
    </p:spTree>
    <p:extLst>
      <p:ext uri="{BB962C8B-B14F-4D97-AF65-F5344CB8AC3E}">
        <p14:creationId xmlns:p14="http://schemas.microsoft.com/office/powerpoint/2010/main" val="162613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C412F961-5AFF-4B1D-8E92-30416F4884A5}"/>
              </a:ext>
            </a:extLst>
          </p:cNvPr>
          <p:cNvPicPr>
            <a:picLocks noChangeAspect="1"/>
          </p:cNvPicPr>
          <p:nvPr/>
        </p:nvPicPr>
        <p:blipFill rotWithShape="1">
          <a:blip r:embed="rId2">
            <a:extLst>
              <a:ext uri="{28A0092B-C50C-407E-A947-70E740481C1C}">
                <a14:useLocalDpi xmlns:a14="http://schemas.microsoft.com/office/drawing/2010/main" val="0"/>
              </a:ext>
            </a:extLst>
          </a:blip>
          <a:srcRect l="3395"/>
          <a:stretch/>
        </p:blipFill>
        <p:spPr bwMode="auto">
          <a:xfrm>
            <a:off x="609601" y="557728"/>
            <a:ext cx="7205912" cy="5742542"/>
          </a:xfrm>
          <a:prstGeom prst="rect">
            <a:avLst/>
          </a:prstGeom>
          <a:noFill/>
          <a:ln>
            <a:noFill/>
          </a:ln>
        </p:spPr>
      </p:pic>
      <p:pic>
        <p:nvPicPr>
          <p:cNvPr id="6" name="Resim 5" descr="metin içeren bir resim&#10;&#10;Açıklama otomatik olarak oluşturuldu">
            <a:extLst>
              <a:ext uri="{FF2B5EF4-FFF2-40B4-BE49-F238E27FC236}">
                <a16:creationId xmlns:a16="http://schemas.microsoft.com/office/drawing/2014/main" id="{3F14C960-FDB6-4058-B1D4-B8EAE810A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517" y="425001"/>
            <a:ext cx="2539763" cy="2151649"/>
          </a:xfrm>
          <a:prstGeom prst="rect">
            <a:avLst/>
          </a:prstGeom>
        </p:spPr>
      </p:pic>
      <p:pic>
        <p:nvPicPr>
          <p:cNvPr id="8" name="Resim 7" descr="metin, ekran içeren bir resim&#10;&#10;Açıklama otomatik olarak oluşturuldu">
            <a:extLst>
              <a:ext uri="{FF2B5EF4-FFF2-40B4-BE49-F238E27FC236}">
                <a16:creationId xmlns:a16="http://schemas.microsoft.com/office/drawing/2014/main" id="{D0D0D3FF-25BE-41D2-A06C-365AAD6560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51526" y="913936"/>
            <a:ext cx="1569845" cy="2621252"/>
          </a:xfrm>
          <a:prstGeom prst="rect">
            <a:avLst/>
          </a:prstGeom>
        </p:spPr>
      </p:pic>
      <p:pic>
        <p:nvPicPr>
          <p:cNvPr id="10" name="Resim 9" descr="siyah içeren bir resim&#10;&#10;Açıklama otomatik olarak oluşturuldu">
            <a:extLst>
              <a:ext uri="{FF2B5EF4-FFF2-40B4-BE49-F238E27FC236}">
                <a16:creationId xmlns:a16="http://schemas.microsoft.com/office/drawing/2014/main" id="{BD1DD2A0-4678-4AF4-BB1F-5DF6864A46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0250" y="4281353"/>
            <a:ext cx="2829320" cy="2160571"/>
          </a:xfrm>
          <a:prstGeom prst="rect">
            <a:avLst/>
          </a:prstGeom>
        </p:spPr>
      </p:pic>
      <p:pic>
        <p:nvPicPr>
          <p:cNvPr id="12" name="Resim 11" descr="metin içeren bir resim&#10;&#10;Açıklama otomatik olarak oluşturuldu">
            <a:extLst>
              <a:ext uri="{FF2B5EF4-FFF2-40B4-BE49-F238E27FC236}">
                <a16:creationId xmlns:a16="http://schemas.microsoft.com/office/drawing/2014/main" id="{D5B5DA5D-5968-49F9-8314-8ABF81F983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44183" y="2709377"/>
            <a:ext cx="1342658" cy="2759088"/>
          </a:xfrm>
          <a:prstGeom prst="rect">
            <a:avLst/>
          </a:prstGeom>
        </p:spPr>
      </p:pic>
      <p:sp>
        <p:nvSpPr>
          <p:cNvPr id="7" name="Metin kutusu 6">
            <a:extLst>
              <a:ext uri="{FF2B5EF4-FFF2-40B4-BE49-F238E27FC236}">
                <a16:creationId xmlns:a16="http://schemas.microsoft.com/office/drawing/2014/main" id="{B6FCD919-678A-AD59-E377-8599416327AC}"/>
              </a:ext>
            </a:extLst>
          </p:cNvPr>
          <p:cNvSpPr txBox="1"/>
          <p:nvPr/>
        </p:nvSpPr>
        <p:spPr>
          <a:xfrm>
            <a:off x="672431" y="6343079"/>
            <a:ext cx="7814411" cy="424732"/>
          </a:xfrm>
          <a:prstGeom prst="rect">
            <a:avLst/>
          </a:prstGeom>
          <a:noFill/>
        </p:spPr>
        <p:txBody>
          <a:bodyPr wrap="square">
            <a:spAutoFit/>
          </a:bodyPr>
          <a:lstStyle/>
          <a:p>
            <a:r>
              <a:rPr lang="tr-TR" sz="2160" b="1" dirty="0">
                <a:solidFill>
                  <a:srgbClr val="000000"/>
                </a:solidFill>
                <a:latin typeface="Times New Roman" panose="02020603050405020304" pitchFamily="18" charset="0"/>
                <a:ea typeface="Adobe Gothic Std B" panose="020B0800000000000000" pitchFamily="34" charset="0"/>
                <a:cs typeface="Times New Roman" panose="02020603050405020304" pitchFamily="18" charset="0"/>
              </a:rPr>
              <a:t>Yeni ürünlerin ortak noktası içinde nikotin barındırmasıdır. </a:t>
            </a:r>
            <a:endParaRPr lang="tr-TR" sz="2160" b="1" dirty="0">
              <a:latin typeface="Times New Roman" panose="02020603050405020304" pitchFamily="18" charset="0"/>
              <a:ea typeface="Adobe Gothic Std B" panose="020B0800000000000000" pitchFamily="34" charset="0"/>
              <a:cs typeface="Times New Roman" panose="02020603050405020304" pitchFamily="18" charset="0"/>
            </a:endParaRPr>
          </a:p>
        </p:txBody>
      </p:sp>
    </p:spTree>
    <p:extLst>
      <p:ext uri="{BB962C8B-B14F-4D97-AF65-F5344CB8AC3E}">
        <p14:creationId xmlns:p14="http://schemas.microsoft.com/office/powerpoint/2010/main" val="23984258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0CCDC553-CA79-0928-36E1-171E6852A9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0" y="0"/>
            <a:ext cx="4572000" cy="6858000"/>
          </a:xfrm>
          <a:prstGeom prst="rect">
            <a:avLst/>
          </a:prstGeom>
        </p:spPr>
      </p:pic>
      <p:pic>
        <p:nvPicPr>
          <p:cNvPr id="6" name="Resim 5">
            <a:extLst>
              <a:ext uri="{FF2B5EF4-FFF2-40B4-BE49-F238E27FC236}">
                <a16:creationId xmlns:a16="http://schemas.microsoft.com/office/drawing/2014/main" id="{70BAC204-DAD2-836B-9A56-1483030E50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271" y="1132644"/>
            <a:ext cx="3082280" cy="4423204"/>
          </a:xfrm>
          <a:prstGeom prst="rect">
            <a:avLst/>
          </a:prstGeom>
          <a:ln>
            <a:noFill/>
          </a:ln>
          <a:effectLst>
            <a:outerShdw blurRad="292100" dist="139700" dir="2700000" algn="tl" rotWithShape="0">
              <a:srgbClr val="333333">
                <a:alpha val="65000"/>
              </a:srgbClr>
            </a:outerShdw>
          </a:effectLst>
        </p:spPr>
      </p:pic>
      <p:pic>
        <p:nvPicPr>
          <p:cNvPr id="8" name="Resim 7">
            <a:extLst>
              <a:ext uri="{FF2B5EF4-FFF2-40B4-BE49-F238E27FC236}">
                <a16:creationId xmlns:a16="http://schemas.microsoft.com/office/drawing/2014/main" id="{36EF8295-498A-538C-40A9-B622E40A5F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07010" y="583364"/>
            <a:ext cx="2961329" cy="52190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18611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5357EDE-3E60-9D34-D530-226A5872DE00}"/>
              </a:ext>
            </a:extLst>
          </p:cNvPr>
          <p:cNvSpPr>
            <a:spLocks noGrp="1"/>
          </p:cNvSpPr>
          <p:nvPr>
            <p:ph idx="1"/>
          </p:nvPr>
        </p:nvSpPr>
        <p:spPr>
          <a:xfrm>
            <a:off x="865481" y="836287"/>
            <a:ext cx="10461038" cy="5185426"/>
          </a:xfrm>
        </p:spPr>
        <p:txBody>
          <a:bodyPr>
            <a:noAutofit/>
          </a:bodyPr>
          <a:lstStyle/>
          <a:p>
            <a:pPr marL="0" indent="0" algn="just">
              <a:lnSpc>
                <a:spcPct val="115000"/>
              </a:lnSpc>
              <a:spcAft>
                <a:spcPts val="960"/>
              </a:spcAft>
              <a:buNone/>
            </a:pPr>
            <a:r>
              <a:rPr lang="tr-TR" sz="2160" b="1" dirty="0">
                <a:solidFill>
                  <a:srgbClr val="000000"/>
                </a:solidFill>
                <a:latin typeface="Times New Roman" panose="02020603050405020304" pitchFamily="18" charset="0"/>
                <a:ea typeface="Times New Roman" panose="02020603050405020304" pitchFamily="18" charset="0"/>
                <a:cs typeface="Arial" panose="020B0604020202020204" pitchFamily="34" charset="0"/>
              </a:rPr>
              <a:t>	Gençler neden hedeftedir?</a:t>
            </a:r>
            <a:endParaRPr lang="tr-TR" sz="2160" dirty="0">
              <a:latin typeface="Calibri" panose="020F0502020204030204" pitchFamily="34" charset="0"/>
              <a:ea typeface="Calibri" panose="020F0502020204030204" pitchFamily="34" charset="0"/>
              <a:cs typeface="Arial" panose="020B0604020202020204" pitchFamily="34" charset="0"/>
            </a:endParaRPr>
          </a:p>
          <a:p>
            <a:pPr marL="0" indent="0" algn="just">
              <a:lnSpc>
                <a:spcPct val="115000"/>
              </a:lnSpc>
              <a:spcAft>
                <a:spcPts val="960"/>
              </a:spcAft>
              <a:buNone/>
            </a:pP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Son yıllarda sigaranın zararlarının ortaya konması ve etkili tütün kontrol politikalarıyla teknoloji çağındaki gençler de sağlığı önceliklediği için tütün ürünlerinden uzak durmuştur. Endüstri bu yaklaşıma yönelik IQOS (I-</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Quit</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Ordinary-Smoking</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markası ile ürün pazarlamıştır. Böylece sağlık açısından daha iyi algısını yaratmak istediği bir seçeneği teknolojik bir yöntemle gençlere sunmuştur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Emerging</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and</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Next</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Generation</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Nicotine</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Products</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October</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2017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Shane</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MacGuill</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Ivan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Genov</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2160" dirty="0" err="1">
                <a:solidFill>
                  <a:srgbClr val="000000"/>
                </a:solidFill>
                <a:latin typeface="Times New Roman" panose="02020603050405020304" pitchFamily="18" charset="0"/>
                <a:ea typeface="Calibri" panose="020F0502020204030204" pitchFamily="34" charset="0"/>
                <a:cs typeface="Arial" panose="020B0604020202020204" pitchFamily="34" charset="0"/>
              </a:rPr>
              <a:t>Euromonitor</a:t>
            </a:r>
            <a:r>
              <a:rPr lang="tr-TR" sz="2160" dirty="0">
                <a:solidFill>
                  <a:srgbClr val="000000"/>
                </a:solidFill>
                <a:latin typeface="Times New Roman" panose="02020603050405020304" pitchFamily="18" charset="0"/>
                <a:ea typeface="Calibri" panose="020F0502020204030204" pitchFamily="34" charset="0"/>
                <a:cs typeface="Arial" panose="020B0604020202020204" pitchFamily="34" charset="0"/>
              </a:rPr>
              <a:t> International.).</a:t>
            </a:r>
            <a:endParaRPr lang="tr-TR" sz="2160" dirty="0">
              <a:latin typeface="Calibri" panose="020F0502020204030204" pitchFamily="34" charset="0"/>
              <a:ea typeface="Calibri" panose="020F0502020204030204" pitchFamily="34" charset="0"/>
              <a:cs typeface="Arial" panose="020B0604020202020204" pitchFamily="34" charset="0"/>
            </a:endParaRPr>
          </a:p>
          <a:p>
            <a:pPr marL="0" indent="0" algn="just">
              <a:lnSpc>
                <a:spcPct val="115000"/>
              </a:lnSpc>
              <a:spcAft>
                <a:spcPts val="960"/>
              </a:spcAft>
              <a:buNone/>
            </a:pPr>
            <a:r>
              <a:rPr lang="tr-TR" sz="2160" dirty="0">
                <a:solidFill>
                  <a:srgbClr val="000000"/>
                </a:solidFill>
                <a:latin typeface="Times New Roman" panose="02020603050405020304" pitchFamily="18" charset="0"/>
                <a:ea typeface="Times New Roman" panose="02020603050405020304" pitchFamily="18" charset="0"/>
                <a:cs typeface="Arial" panose="020B0604020202020204" pitchFamily="34" charset="0"/>
              </a:rPr>
              <a:t>	Gençler sosyal ortamları aracılığı ve yaş grupları itibariyle yeni ürünlere daha açıktır. Özellikle yeni tütün ürünlerinin gençler arasında daha masum görülmesi, daha kolay kullanılabilir ve erişilebilir olması, daha popüler olması gençlerin bu ürünleri denemelerini kolaylaştırmaktadır. Yeni ürünler gençlerde sigara kullanımına geçişte bir basamak olabilmektedir. </a:t>
            </a:r>
            <a:endParaRPr lang="tr-TR" sz="2160" dirty="0">
              <a:latin typeface="Calibri" panose="020F0502020204030204" pitchFamily="34" charset="0"/>
              <a:ea typeface="Calibri" panose="020F0502020204030204" pitchFamily="34" charset="0"/>
              <a:cs typeface="Arial" panose="020B0604020202020204" pitchFamily="34" charset="0"/>
            </a:endParaRPr>
          </a:p>
          <a:p>
            <a:endParaRPr lang="tr-TR" sz="2160" dirty="0"/>
          </a:p>
        </p:txBody>
      </p:sp>
    </p:spTree>
    <p:extLst>
      <p:ext uri="{BB962C8B-B14F-4D97-AF65-F5344CB8AC3E}">
        <p14:creationId xmlns:p14="http://schemas.microsoft.com/office/powerpoint/2010/main" val="2014204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Lancet.png"/>
          <p:cNvPicPr>
            <a:picLocks noGrp="1" noChangeAspect="1"/>
          </p:cNvPicPr>
          <p:nvPr>
            <p:ph idx="1"/>
          </p:nvPr>
        </p:nvPicPr>
        <p:blipFill>
          <a:blip r:embed="rId2" cstate="print"/>
          <a:stretch>
            <a:fillRect/>
          </a:stretch>
        </p:blipFill>
        <p:spPr>
          <a:xfrm>
            <a:off x="1332644" y="680547"/>
            <a:ext cx="9615179" cy="4610996"/>
          </a:xfrm>
        </p:spPr>
      </p:pic>
      <p:pic>
        <p:nvPicPr>
          <p:cNvPr id="59394" name="Picture 2" descr="C:\Users\yasam\Desktop\the-lancet-vector-logo.png"/>
          <p:cNvPicPr>
            <a:picLocks noChangeAspect="1" noChangeArrowheads="1"/>
          </p:cNvPicPr>
          <p:nvPr/>
        </p:nvPicPr>
        <p:blipFill>
          <a:blip r:embed="rId3" cstate="print"/>
          <a:srcRect/>
          <a:stretch>
            <a:fillRect/>
          </a:stretch>
        </p:blipFill>
        <p:spPr bwMode="auto">
          <a:xfrm>
            <a:off x="729757" y="5218939"/>
            <a:ext cx="1617970" cy="898872"/>
          </a:xfrm>
          <a:prstGeom prst="rect">
            <a:avLst/>
          </a:prstGeom>
          <a:noFill/>
        </p:spPr>
      </p:pic>
      <p:sp>
        <p:nvSpPr>
          <p:cNvPr id="6" name="5 Dikdörtgen"/>
          <p:cNvSpPr/>
          <p:nvPr/>
        </p:nvSpPr>
        <p:spPr>
          <a:xfrm>
            <a:off x="2367972" y="5370454"/>
            <a:ext cx="8891620" cy="590931"/>
          </a:xfrm>
          <a:prstGeom prst="rect">
            <a:avLst/>
          </a:prstGeom>
        </p:spPr>
        <p:txBody>
          <a:bodyPr wrap="square">
            <a:spAutoFit/>
          </a:bodyPr>
          <a:lstStyle/>
          <a:p>
            <a:r>
              <a:rPr lang="en-US" sz="1620" dirty="0" err="1"/>
              <a:t>Histopathological</a:t>
            </a:r>
            <a:r>
              <a:rPr lang="en-US" sz="1620" dirty="0"/>
              <a:t> examination of a </a:t>
            </a:r>
            <a:r>
              <a:rPr lang="en-US" sz="1620" dirty="0" err="1"/>
              <a:t>transbronchial</a:t>
            </a:r>
            <a:r>
              <a:rPr lang="en-US" sz="1620" dirty="0"/>
              <a:t> </a:t>
            </a:r>
            <a:r>
              <a:rPr lang="en-US" sz="1620" b="1" dirty="0">
                <a:solidFill>
                  <a:srgbClr val="FF0000"/>
                </a:solidFill>
              </a:rPr>
              <a:t>lung biopsy </a:t>
            </a:r>
            <a:r>
              <a:rPr lang="en-US" sz="1620" dirty="0"/>
              <a:t>confirmed an </a:t>
            </a:r>
            <a:r>
              <a:rPr lang="en-US" sz="1620" dirty="0" err="1"/>
              <a:t>organising</a:t>
            </a:r>
            <a:r>
              <a:rPr lang="en-US" sz="1620" dirty="0"/>
              <a:t> pneumonia, with </a:t>
            </a:r>
            <a:r>
              <a:rPr lang="en-US" sz="1620" dirty="0">
                <a:solidFill>
                  <a:srgbClr val="FF0000"/>
                </a:solidFill>
              </a:rPr>
              <a:t>interspersed pigment-containing </a:t>
            </a:r>
            <a:r>
              <a:rPr lang="en-US" sz="1620" dirty="0"/>
              <a:t>macrophages indicating foreign body inhalation.</a:t>
            </a:r>
            <a:endParaRPr lang="tr-TR" sz="1620" dirty="0"/>
          </a:p>
        </p:txBody>
      </p:sp>
      <p:sp>
        <p:nvSpPr>
          <p:cNvPr id="7" name="6 Dikdörtgen"/>
          <p:cNvSpPr/>
          <p:nvPr/>
        </p:nvSpPr>
        <p:spPr>
          <a:xfrm>
            <a:off x="2068674" y="6021024"/>
            <a:ext cx="9215858" cy="590931"/>
          </a:xfrm>
          <a:prstGeom prst="rect">
            <a:avLst/>
          </a:prstGeom>
        </p:spPr>
        <p:txBody>
          <a:bodyPr wrap="square">
            <a:spAutoFit/>
          </a:bodyPr>
          <a:lstStyle/>
          <a:p>
            <a:r>
              <a:rPr lang="tr-TR" sz="1620" dirty="0"/>
              <a:t>Tedaviden 4 ay sonra hastanın semptomlarında düzelme olmadı ve görüntüleme bulguları değişmeden kaldı.</a:t>
            </a:r>
          </a:p>
        </p:txBody>
      </p:sp>
    </p:spTree>
    <p:extLst>
      <p:ext uri="{BB962C8B-B14F-4D97-AF65-F5344CB8AC3E}">
        <p14:creationId xmlns:p14="http://schemas.microsoft.com/office/powerpoint/2010/main" val="3821141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960D645D-7A86-B8F0-FEF9-3FE627F97E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3252462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251DBFA0-F305-4C00-C127-6479851A5D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3663377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descr="duvar, iç mekan, kişi, şahıs içeren bir resim&#10;&#10;Açıklama otomatik olarak oluşturuldu">
            <a:extLst>
              <a:ext uri="{FF2B5EF4-FFF2-40B4-BE49-F238E27FC236}">
                <a16:creationId xmlns:a16="http://schemas.microsoft.com/office/drawing/2014/main" id="{E1DD53D5-F851-13B6-6EA3-132F4C2373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415" y="579393"/>
            <a:ext cx="3764146" cy="2504783"/>
          </a:xfrm>
          <a:prstGeom prst="rect">
            <a:avLst/>
          </a:prstGeom>
        </p:spPr>
      </p:pic>
      <p:pic>
        <p:nvPicPr>
          <p:cNvPr id="5" name="Resim 4" descr="duvar, kişi, şahıs, iç mekan, adam, insan içeren bir resim&#10;&#10;Açıklama otomatik olarak oluşturuldu">
            <a:extLst>
              <a:ext uri="{FF2B5EF4-FFF2-40B4-BE49-F238E27FC236}">
                <a16:creationId xmlns:a16="http://schemas.microsoft.com/office/drawing/2014/main" id="{CA114EAB-C264-9433-DA9B-88E25B9B6F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415" y="3206874"/>
            <a:ext cx="3764146" cy="2118538"/>
          </a:xfrm>
          <a:prstGeom prst="rect">
            <a:avLst/>
          </a:prstGeom>
        </p:spPr>
      </p:pic>
      <p:pic>
        <p:nvPicPr>
          <p:cNvPr id="7" name="Resim 6" descr="maske içeren bir resim&#10;&#10;Açıklama otomatik olarak oluşturuldu">
            <a:extLst>
              <a:ext uri="{FF2B5EF4-FFF2-40B4-BE49-F238E27FC236}">
                <a16:creationId xmlns:a16="http://schemas.microsoft.com/office/drawing/2014/main" id="{DC3187F9-A742-5C4F-3CDA-4470350FEA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0770" y="548824"/>
            <a:ext cx="3005491" cy="3717319"/>
          </a:xfrm>
          <a:prstGeom prst="rect">
            <a:avLst/>
          </a:prstGeom>
        </p:spPr>
      </p:pic>
      <p:sp>
        <p:nvSpPr>
          <p:cNvPr id="9" name="Metin kutusu 8">
            <a:extLst>
              <a:ext uri="{FF2B5EF4-FFF2-40B4-BE49-F238E27FC236}">
                <a16:creationId xmlns:a16="http://schemas.microsoft.com/office/drawing/2014/main" id="{82C6D286-EA6E-A745-D5E9-84A44EBAC73F}"/>
              </a:ext>
            </a:extLst>
          </p:cNvPr>
          <p:cNvSpPr txBox="1"/>
          <p:nvPr/>
        </p:nvSpPr>
        <p:spPr>
          <a:xfrm>
            <a:off x="760987" y="5707466"/>
            <a:ext cx="7583442" cy="590931"/>
          </a:xfrm>
          <a:prstGeom prst="rect">
            <a:avLst/>
          </a:prstGeom>
          <a:noFill/>
        </p:spPr>
        <p:txBody>
          <a:bodyPr wrap="square">
            <a:spAutoFit/>
          </a:bodyPr>
          <a:lstStyle/>
          <a:p>
            <a:r>
              <a:rPr lang="tr-TR" sz="1080" dirty="0">
                <a:hlinkClick r:id="rId6"/>
              </a:rPr>
              <a:t>https://www.cbc.ca/news/canada/calgary/alberta-father-calls-for-ban-on-e-cigarettes-1.3423099</a:t>
            </a:r>
            <a:endParaRPr lang="tr-TR" sz="1080" dirty="0"/>
          </a:p>
          <a:p>
            <a:r>
              <a:rPr lang="tr-TR" sz="1080" dirty="0">
                <a:hlinkClick r:id="rId7"/>
              </a:rPr>
              <a:t>https://www.gazettelive.co.uk/news/teesside-news/vape-explodes-factory-worker-pauls-24560766</a:t>
            </a:r>
            <a:endParaRPr lang="tr-TR" sz="1080" dirty="0"/>
          </a:p>
          <a:p>
            <a:r>
              <a:rPr lang="tr-TR" sz="1080" dirty="0">
                <a:hlinkClick r:id="rId8"/>
              </a:rPr>
              <a:t>https://www.today.com/health/e-cigarette-burns-explosions-how-common-are-vape-pen-injuries-t156780</a:t>
            </a:r>
            <a:endParaRPr lang="tr-TR" sz="1080" dirty="0"/>
          </a:p>
        </p:txBody>
      </p:sp>
      <p:pic>
        <p:nvPicPr>
          <p:cNvPr id="4" name="Resim 3" descr="kişi, şahıs içeren bir resim&#10;&#10;Açıklama otomatik olarak oluşturuldu">
            <a:extLst>
              <a:ext uri="{FF2B5EF4-FFF2-40B4-BE49-F238E27FC236}">
                <a16:creationId xmlns:a16="http://schemas.microsoft.com/office/drawing/2014/main" id="{FA4200EC-FF8A-8D25-09A7-E809474EAD4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96200" y="4389120"/>
            <a:ext cx="3657600" cy="2057400"/>
          </a:xfrm>
          <a:prstGeom prst="rect">
            <a:avLst/>
          </a:prstGeom>
        </p:spPr>
      </p:pic>
      <p:pic>
        <p:nvPicPr>
          <p:cNvPr id="11" name="Resim 10" descr="duvar, adam, insan, kişi, şahıs, iç mekan içeren bir resim&#10;&#10;Açıklama otomatik olarak oluşturuldu">
            <a:extLst>
              <a:ext uri="{FF2B5EF4-FFF2-40B4-BE49-F238E27FC236}">
                <a16:creationId xmlns:a16="http://schemas.microsoft.com/office/drawing/2014/main" id="{F13C1C0C-7F62-3481-3388-F89B991115D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24401" y="612835"/>
            <a:ext cx="2807401" cy="3954587"/>
          </a:xfrm>
          <a:prstGeom prst="rect">
            <a:avLst/>
          </a:prstGeom>
        </p:spPr>
      </p:pic>
      <p:sp>
        <p:nvSpPr>
          <p:cNvPr id="6" name="Dikdörtgen 5">
            <a:extLst>
              <a:ext uri="{FF2B5EF4-FFF2-40B4-BE49-F238E27FC236}">
                <a16:creationId xmlns:a16="http://schemas.microsoft.com/office/drawing/2014/main" id="{78035137-D166-D834-BAAD-90DD6ACBA407}"/>
              </a:ext>
            </a:extLst>
          </p:cNvPr>
          <p:cNvSpPr/>
          <p:nvPr/>
        </p:nvSpPr>
        <p:spPr>
          <a:xfrm flipV="1">
            <a:off x="1934619" y="3647761"/>
            <a:ext cx="1697677" cy="154414"/>
          </a:xfrm>
          <a:prstGeom prst="rect">
            <a:avLst/>
          </a:prstGeom>
          <a:ln w="28575"/>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sz="2160"/>
          </a:p>
        </p:txBody>
      </p:sp>
      <p:sp>
        <p:nvSpPr>
          <p:cNvPr id="8" name="Dikdörtgen 7">
            <a:extLst>
              <a:ext uri="{FF2B5EF4-FFF2-40B4-BE49-F238E27FC236}">
                <a16:creationId xmlns:a16="http://schemas.microsoft.com/office/drawing/2014/main" id="{0F77A0D1-7049-4223-8FFD-467627E1D720}"/>
              </a:ext>
            </a:extLst>
          </p:cNvPr>
          <p:cNvSpPr/>
          <p:nvPr/>
        </p:nvSpPr>
        <p:spPr>
          <a:xfrm flipV="1">
            <a:off x="1786244" y="928199"/>
            <a:ext cx="1721833" cy="106970"/>
          </a:xfrm>
          <a:prstGeom prst="rect">
            <a:avLst/>
          </a:prstGeom>
          <a:ln w="28575"/>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sz="2160"/>
          </a:p>
        </p:txBody>
      </p:sp>
      <p:sp>
        <p:nvSpPr>
          <p:cNvPr id="10" name="Dikdörtgen 9">
            <a:extLst>
              <a:ext uri="{FF2B5EF4-FFF2-40B4-BE49-F238E27FC236}">
                <a16:creationId xmlns:a16="http://schemas.microsoft.com/office/drawing/2014/main" id="{89B62FD4-7E40-3231-211F-550F5096B54B}"/>
              </a:ext>
            </a:extLst>
          </p:cNvPr>
          <p:cNvSpPr/>
          <p:nvPr/>
        </p:nvSpPr>
        <p:spPr>
          <a:xfrm rot="1322446" flipV="1">
            <a:off x="5436161" y="1939066"/>
            <a:ext cx="1630685" cy="168608"/>
          </a:xfrm>
          <a:prstGeom prst="rect">
            <a:avLst/>
          </a:prstGeom>
          <a:ln w="28575"/>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sz="2160"/>
          </a:p>
        </p:txBody>
      </p:sp>
    </p:spTree>
    <p:extLst>
      <p:ext uri="{BB962C8B-B14F-4D97-AF65-F5344CB8AC3E}">
        <p14:creationId xmlns:p14="http://schemas.microsoft.com/office/powerpoint/2010/main" val="1366751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6AEAABCA-4943-AE2A-C3C9-CA6E8CA65157}"/>
              </a:ext>
            </a:extLst>
          </p:cNvPr>
          <p:cNvPicPr>
            <a:picLocks noChangeAspect="1"/>
          </p:cNvPicPr>
          <p:nvPr/>
        </p:nvPicPr>
        <p:blipFill>
          <a:blip r:embed="rId2"/>
          <a:stretch>
            <a:fillRect/>
          </a:stretch>
        </p:blipFill>
        <p:spPr>
          <a:xfrm>
            <a:off x="856331" y="800100"/>
            <a:ext cx="10479340" cy="5257800"/>
          </a:xfrm>
          <a:prstGeom prst="rect">
            <a:avLst/>
          </a:prstGeom>
        </p:spPr>
      </p:pic>
      <p:pic>
        <p:nvPicPr>
          <p:cNvPr id="5" name="Resim 4">
            <a:extLst>
              <a:ext uri="{FF2B5EF4-FFF2-40B4-BE49-F238E27FC236}">
                <a16:creationId xmlns:a16="http://schemas.microsoft.com/office/drawing/2014/main" id="{71BC249B-F2F3-AF1E-42AA-9A8FB3BADADA}"/>
              </a:ext>
            </a:extLst>
          </p:cNvPr>
          <p:cNvPicPr>
            <a:picLocks noChangeAspect="1"/>
          </p:cNvPicPr>
          <p:nvPr/>
        </p:nvPicPr>
        <p:blipFill>
          <a:blip r:embed="rId3"/>
          <a:stretch>
            <a:fillRect/>
          </a:stretch>
        </p:blipFill>
        <p:spPr>
          <a:xfrm>
            <a:off x="7269916" y="4297680"/>
            <a:ext cx="4078224" cy="1051560"/>
          </a:xfrm>
          <a:prstGeom prst="rect">
            <a:avLst/>
          </a:prstGeom>
        </p:spPr>
      </p:pic>
    </p:spTree>
    <p:extLst>
      <p:ext uri="{BB962C8B-B14F-4D97-AF65-F5344CB8AC3E}">
        <p14:creationId xmlns:p14="http://schemas.microsoft.com/office/powerpoint/2010/main" val="21425339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1CAC2-381C-F38E-38EA-E7CF3F2FCF42}"/>
            </a:ext>
          </a:extLst>
        </p:cNvPr>
        <p:cNvGrpSpPr/>
        <p:nvPr/>
      </p:nvGrpSpPr>
      <p:grpSpPr>
        <a:xfrm>
          <a:off x="0" y="0"/>
          <a:ext cx="0" cy="0"/>
          <a:chOff x="0" y="0"/>
          <a:chExt cx="0" cy="0"/>
        </a:xfrm>
      </p:grpSpPr>
      <p:pic>
        <p:nvPicPr>
          <p:cNvPr id="11" name="Resim 10">
            <a:extLst>
              <a:ext uri="{FF2B5EF4-FFF2-40B4-BE49-F238E27FC236}">
                <a16:creationId xmlns:a16="http://schemas.microsoft.com/office/drawing/2014/main" id="{7492C78B-A790-04B6-2820-623A1506F669}"/>
              </a:ext>
            </a:extLst>
          </p:cNvPr>
          <p:cNvPicPr>
            <a:picLocks noChangeAspect="1"/>
          </p:cNvPicPr>
          <p:nvPr/>
        </p:nvPicPr>
        <p:blipFill>
          <a:blip r:embed="rId2"/>
          <a:stretch>
            <a:fillRect/>
          </a:stretch>
        </p:blipFill>
        <p:spPr>
          <a:xfrm>
            <a:off x="3703551" y="4405301"/>
            <a:ext cx="937985" cy="937985"/>
          </a:xfrm>
          <a:prstGeom prst="rect">
            <a:avLst/>
          </a:prstGeom>
        </p:spPr>
      </p:pic>
      <p:sp>
        <p:nvSpPr>
          <p:cNvPr id="2" name="Slayt Numarası Yer Tutucusu 1">
            <a:extLst>
              <a:ext uri="{FF2B5EF4-FFF2-40B4-BE49-F238E27FC236}">
                <a16:creationId xmlns:a16="http://schemas.microsoft.com/office/drawing/2014/main" id="{0965DD1B-C308-F014-2F38-678289E4E318}"/>
              </a:ext>
            </a:extLst>
          </p:cNvPr>
          <p:cNvSpPr>
            <a:spLocks noGrp="1"/>
          </p:cNvSpPr>
          <p:nvPr>
            <p:ph type="sldNum" sz="quarter" idx="12"/>
          </p:nvPr>
        </p:nvSpPr>
        <p:spPr>
          <a:xfrm>
            <a:off x="8529976" y="6356350"/>
            <a:ext cx="2743200" cy="365125"/>
          </a:xfrm>
        </p:spPr>
        <p:txBody>
          <a:bodyPr/>
          <a:lstStyle/>
          <a:p>
            <a:fld id="{71001B60-E7B2-4628-83B8-E811E53FF37F}" type="slidenum">
              <a:rPr lang="tr-TR" sz="2800" smtClean="0">
                <a:latin typeface="Century Gothic" panose="020B0502020202020204" pitchFamily="34" charset="0"/>
              </a:rPr>
              <a:t>23</a:t>
            </a:fld>
            <a:endParaRPr lang="en-GB" sz="2800" dirty="0">
              <a:latin typeface="Century Gothic" panose="020B0502020202020204" pitchFamily="34" charset="0"/>
            </a:endParaRPr>
          </a:p>
        </p:txBody>
      </p:sp>
      <p:sp>
        <p:nvSpPr>
          <p:cNvPr id="13" name="Metin kutusu 12">
            <a:extLst>
              <a:ext uri="{FF2B5EF4-FFF2-40B4-BE49-F238E27FC236}">
                <a16:creationId xmlns:a16="http://schemas.microsoft.com/office/drawing/2014/main" id="{A3073FA7-265A-377A-B429-7D061474EDA2}"/>
              </a:ext>
            </a:extLst>
          </p:cNvPr>
          <p:cNvSpPr txBox="1"/>
          <p:nvPr/>
        </p:nvSpPr>
        <p:spPr>
          <a:xfrm>
            <a:off x="1161829" y="6072503"/>
            <a:ext cx="5000392" cy="430887"/>
          </a:xfrm>
          <a:prstGeom prst="rect">
            <a:avLst/>
          </a:prstGeom>
          <a:noFill/>
        </p:spPr>
        <p:txBody>
          <a:bodyPr wrap="square">
            <a:spAutoFit/>
          </a:bodyPr>
          <a:lstStyle/>
          <a:p>
            <a:r>
              <a:rPr lang="tr-TR" sz="2200" dirty="0">
                <a:hlinkClick r:id="rId3"/>
              </a:rPr>
              <a:t>https://www.instagram.com/drtalhaucar/</a:t>
            </a:r>
            <a:endParaRPr lang="tr-TR" sz="2200" dirty="0"/>
          </a:p>
        </p:txBody>
      </p:sp>
      <p:pic>
        <p:nvPicPr>
          <p:cNvPr id="15" name="Resim 14">
            <a:extLst>
              <a:ext uri="{FF2B5EF4-FFF2-40B4-BE49-F238E27FC236}">
                <a16:creationId xmlns:a16="http://schemas.microsoft.com/office/drawing/2014/main" id="{FA167560-75DC-AEFE-1C61-9007B8045F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0008" y="5330230"/>
            <a:ext cx="586869" cy="586869"/>
          </a:xfrm>
          <a:prstGeom prst="rect">
            <a:avLst/>
          </a:prstGeom>
        </p:spPr>
      </p:pic>
      <p:pic>
        <p:nvPicPr>
          <p:cNvPr id="17" name="Resim 16">
            <a:extLst>
              <a:ext uri="{FF2B5EF4-FFF2-40B4-BE49-F238E27FC236}">
                <a16:creationId xmlns:a16="http://schemas.microsoft.com/office/drawing/2014/main" id="{3FCE7F7B-6D48-B68C-3CC9-3DD4D0BF68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896" y="6047326"/>
            <a:ext cx="643508" cy="643508"/>
          </a:xfrm>
          <a:prstGeom prst="rect">
            <a:avLst/>
          </a:prstGeom>
        </p:spPr>
      </p:pic>
      <p:pic>
        <p:nvPicPr>
          <p:cNvPr id="19" name="Resim 18">
            <a:extLst>
              <a:ext uri="{FF2B5EF4-FFF2-40B4-BE49-F238E27FC236}">
                <a16:creationId xmlns:a16="http://schemas.microsoft.com/office/drawing/2014/main" id="{04D77560-6408-E585-7F9A-840CD8496A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6407" y="5330230"/>
            <a:ext cx="609295" cy="609295"/>
          </a:xfrm>
          <a:prstGeom prst="rect">
            <a:avLst/>
          </a:prstGeom>
        </p:spPr>
      </p:pic>
      <p:pic>
        <p:nvPicPr>
          <p:cNvPr id="21" name="Resim 20">
            <a:extLst>
              <a:ext uri="{FF2B5EF4-FFF2-40B4-BE49-F238E27FC236}">
                <a16:creationId xmlns:a16="http://schemas.microsoft.com/office/drawing/2014/main" id="{99B086B0-1FDC-2C29-4109-68E81AB5BD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5624" y="5943827"/>
            <a:ext cx="643507" cy="643507"/>
          </a:xfrm>
          <a:prstGeom prst="rect">
            <a:avLst/>
          </a:prstGeom>
        </p:spPr>
      </p:pic>
      <p:sp>
        <p:nvSpPr>
          <p:cNvPr id="3" name="Metin kutusu 2">
            <a:extLst>
              <a:ext uri="{FF2B5EF4-FFF2-40B4-BE49-F238E27FC236}">
                <a16:creationId xmlns:a16="http://schemas.microsoft.com/office/drawing/2014/main" id="{A69FDDED-8725-1AFC-AEB2-FB886EE10843}"/>
              </a:ext>
            </a:extLst>
          </p:cNvPr>
          <p:cNvSpPr txBox="1"/>
          <p:nvPr/>
        </p:nvSpPr>
        <p:spPr>
          <a:xfrm>
            <a:off x="4641536" y="4654913"/>
            <a:ext cx="3669631" cy="461665"/>
          </a:xfrm>
          <a:prstGeom prst="rect">
            <a:avLst/>
          </a:prstGeom>
          <a:noFill/>
        </p:spPr>
        <p:txBody>
          <a:bodyPr wrap="square" rtlCol="0">
            <a:spAutoFit/>
          </a:bodyPr>
          <a:lstStyle/>
          <a:p>
            <a:r>
              <a:rPr lang="tr-TR" sz="2400" dirty="0" err="1"/>
              <a:t>Let's</a:t>
            </a:r>
            <a:r>
              <a:rPr lang="tr-TR" sz="2400" dirty="0"/>
              <a:t> </a:t>
            </a:r>
            <a:r>
              <a:rPr lang="tr-TR" sz="2400" dirty="0" err="1"/>
              <a:t>Stay</a:t>
            </a:r>
            <a:r>
              <a:rPr lang="tr-TR" sz="2400" dirty="0"/>
              <a:t> </a:t>
            </a:r>
            <a:r>
              <a:rPr lang="tr-TR" sz="2400" dirty="0" err="1"/>
              <a:t>Connected</a:t>
            </a:r>
            <a:endParaRPr lang="tr-TR" sz="2400" b="1" dirty="0"/>
          </a:p>
        </p:txBody>
      </p:sp>
      <p:sp>
        <p:nvSpPr>
          <p:cNvPr id="12" name="Metin kutusu 11">
            <a:extLst>
              <a:ext uri="{FF2B5EF4-FFF2-40B4-BE49-F238E27FC236}">
                <a16:creationId xmlns:a16="http://schemas.microsoft.com/office/drawing/2014/main" id="{52A3362C-8B81-0B5C-B2BF-6B94D1EAEAB2}"/>
              </a:ext>
            </a:extLst>
          </p:cNvPr>
          <p:cNvSpPr txBox="1"/>
          <p:nvPr/>
        </p:nvSpPr>
        <p:spPr>
          <a:xfrm>
            <a:off x="7457743" y="6025752"/>
            <a:ext cx="3140881" cy="430887"/>
          </a:xfrm>
          <a:prstGeom prst="rect">
            <a:avLst/>
          </a:prstGeom>
          <a:noFill/>
        </p:spPr>
        <p:txBody>
          <a:bodyPr wrap="square">
            <a:spAutoFit/>
          </a:bodyPr>
          <a:lstStyle/>
          <a:p>
            <a:r>
              <a:rPr lang="tr-TR" sz="2200" dirty="0">
                <a:hlinkClick r:id="rId8"/>
              </a:rPr>
              <a:t>drtalhaucar@gmail.com</a:t>
            </a:r>
            <a:r>
              <a:rPr lang="tr-TR" sz="2200" dirty="0"/>
              <a:t> </a:t>
            </a:r>
          </a:p>
        </p:txBody>
      </p:sp>
      <p:sp>
        <p:nvSpPr>
          <p:cNvPr id="16" name="Metin kutusu 15">
            <a:extLst>
              <a:ext uri="{FF2B5EF4-FFF2-40B4-BE49-F238E27FC236}">
                <a16:creationId xmlns:a16="http://schemas.microsoft.com/office/drawing/2014/main" id="{6D448AFE-0B34-C0E7-3BD5-14A5CCE29D7A}"/>
              </a:ext>
            </a:extLst>
          </p:cNvPr>
          <p:cNvSpPr txBox="1"/>
          <p:nvPr/>
        </p:nvSpPr>
        <p:spPr>
          <a:xfrm>
            <a:off x="1145323" y="5407833"/>
            <a:ext cx="5514132" cy="430887"/>
          </a:xfrm>
          <a:prstGeom prst="rect">
            <a:avLst/>
          </a:prstGeom>
          <a:noFill/>
        </p:spPr>
        <p:txBody>
          <a:bodyPr wrap="square">
            <a:spAutoFit/>
          </a:bodyPr>
          <a:lstStyle/>
          <a:p>
            <a:r>
              <a:rPr lang="tr-TR" sz="2200" dirty="0">
                <a:hlinkClick r:id="rId9"/>
              </a:rPr>
              <a:t>https://www.linkedin.com/in/drtalhaucar</a:t>
            </a:r>
            <a:r>
              <a:rPr lang="tr-TR" sz="2200" dirty="0"/>
              <a:t> </a:t>
            </a:r>
          </a:p>
        </p:txBody>
      </p:sp>
      <p:sp>
        <p:nvSpPr>
          <p:cNvPr id="20" name="Metin kutusu 19">
            <a:extLst>
              <a:ext uri="{FF2B5EF4-FFF2-40B4-BE49-F238E27FC236}">
                <a16:creationId xmlns:a16="http://schemas.microsoft.com/office/drawing/2014/main" id="{87C32ED1-0184-CACA-2FEE-B768D0EA42EF}"/>
              </a:ext>
            </a:extLst>
          </p:cNvPr>
          <p:cNvSpPr txBox="1"/>
          <p:nvPr/>
        </p:nvSpPr>
        <p:spPr>
          <a:xfrm>
            <a:off x="7419980" y="5474020"/>
            <a:ext cx="2394087" cy="430887"/>
          </a:xfrm>
          <a:prstGeom prst="rect">
            <a:avLst/>
          </a:prstGeom>
          <a:noFill/>
        </p:spPr>
        <p:txBody>
          <a:bodyPr wrap="square">
            <a:spAutoFit/>
          </a:bodyPr>
          <a:lstStyle/>
          <a:p>
            <a:r>
              <a:rPr lang="tr-TR" sz="2200" dirty="0"/>
              <a:t>+90 553 352 96 63  </a:t>
            </a:r>
          </a:p>
        </p:txBody>
      </p:sp>
      <p:pic>
        <p:nvPicPr>
          <p:cNvPr id="24" name="Resim 23">
            <a:extLst>
              <a:ext uri="{FF2B5EF4-FFF2-40B4-BE49-F238E27FC236}">
                <a16:creationId xmlns:a16="http://schemas.microsoft.com/office/drawing/2014/main" id="{007EF643-E7B6-DF36-4A53-845C5CC923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45323" y="388631"/>
            <a:ext cx="9748047" cy="36030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5247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5BEB48A6-49EC-EBA6-F024-13D9BA990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2997905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EAB53195-9CE8-CE5A-E445-5E454A7267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2400329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AD4EB-F7B7-11EB-78EA-C8D8E8AB254A}"/>
            </a:ext>
          </a:extLst>
        </p:cNvPr>
        <p:cNvGrpSpPr/>
        <p:nvPr/>
      </p:nvGrpSpPr>
      <p:grpSpPr>
        <a:xfrm>
          <a:off x="0" y="0"/>
          <a:ext cx="0" cy="0"/>
          <a:chOff x="0" y="0"/>
          <a:chExt cx="0" cy="0"/>
        </a:xfrm>
      </p:grpSpPr>
      <p:sp>
        <p:nvSpPr>
          <p:cNvPr id="2" name="Slayt Numarası Yer Tutucusu 1">
            <a:extLst>
              <a:ext uri="{FF2B5EF4-FFF2-40B4-BE49-F238E27FC236}">
                <a16:creationId xmlns:a16="http://schemas.microsoft.com/office/drawing/2014/main" id="{89602D26-0A3E-DD60-1AD0-D6AB58E30040}"/>
              </a:ext>
            </a:extLst>
          </p:cNvPr>
          <p:cNvSpPr>
            <a:spLocks noGrp="1"/>
          </p:cNvSpPr>
          <p:nvPr>
            <p:ph type="sldNum" sz="quarter" idx="12"/>
          </p:nvPr>
        </p:nvSpPr>
        <p:spPr>
          <a:xfrm>
            <a:off x="9215284" y="6356350"/>
            <a:ext cx="2743200" cy="365125"/>
          </a:xfrm>
        </p:spPr>
        <p:txBody>
          <a:bodyPr/>
          <a:lstStyle/>
          <a:p>
            <a:fld id="{71001B60-E7B2-4628-83B8-E811E53FF37F}" type="slidenum">
              <a:rPr lang="tr-TR" sz="2800" smtClean="0">
                <a:latin typeface="Century Gothic" panose="020B0502020202020204" pitchFamily="34" charset="0"/>
              </a:rPr>
              <a:t>5</a:t>
            </a:fld>
            <a:endParaRPr lang="en-GB" sz="2800" dirty="0">
              <a:latin typeface="Century Gothic" panose="020B0502020202020204" pitchFamily="34" charset="0"/>
            </a:endParaRPr>
          </a:p>
        </p:txBody>
      </p:sp>
      <p:sp>
        <p:nvSpPr>
          <p:cNvPr id="4" name="Content Placeholder 2">
            <a:extLst>
              <a:ext uri="{FF2B5EF4-FFF2-40B4-BE49-F238E27FC236}">
                <a16:creationId xmlns:a16="http://schemas.microsoft.com/office/drawing/2014/main" id="{E8406AF1-57AC-D771-C6B5-04A74E72B632}"/>
              </a:ext>
            </a:extLst>
          </p:cNvPr>
          <p:cNvSpPr txBox="1">
            <a:spLocks/>
          </p:cNvSpPr>
          <p:nvPr/>
        </p:nvSpPr>
        <p:spPr>
          <a:xfrm>
            <a:off x="186813" y="365938"/>
            <a:ext cx="11771671" cy="205069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tr-TR" altLang="tr-TR" dirty="0"/>
              <a:t>‘‘</a:t>
            </a:r>
            <a:r>
              <a:rPr lang="en-US" altLang="tr-TR" dirty="0"/>
              <a:t>Today's teenager is tomorrow's potential regular customer, a</a:t>
            </a:r>
            <a:r>
              <a:rPr lang="tr-TR" altLang="tr-TR" dirty="0"/>
              <a:t>n</a:t>
            </a:r>
            <a:r>
              <a:rPr lang="en-US" altLang="tr-TR" dirty="0"/>
              <a:t>d the overwhelming majority of smokers first begin to smoke while still in their teens</a:t>
            </a:r>
            <a:r>
              <a:rPr lang="tr-TR" altLang="tr-TR" dirty="0"/>
              <a:t>’’</a:t>
            </a:r>
          </a:p>
          <a:p>
            <a:r>
              <a:rPr lang="tr-TR" altLang="tr-TR" dirty="0"/>
              <a:t>								</a:t>
            </a:r>
            <a:r>
              <a:rPr lang="en-US" altLang="tr-TR" dirty="0"/>
              <a:t>Philip Morris, 1981 </a:t>
            </a:r>
          </a:p>
          <a:p>
            <a:endParaRPr lang="tr-TR" sz="4800" dirty="0"/>
          </a:p>
        </p:txBody>
      </p:sp>
      <p:graphicFrame>
        <p:nvGraphicFramePr>
          <p:cNvPr id="5" name="Object 4">
            <a:extLst>
              <a:ext uri="{FF2B5EF4-FFF2-40B4-BE49-F238E27FC236}">
                <a16:creationId xmlns:a16="http://schemas.microsoft.com/office/drawing/2014/main" id="{36243FF0-BE01-632A-BB7D-A4D709C2D881}"/>
              </a:ext>
            </a:extLst>
          </p:cNvPr>
          <p:cNvGraphicFramePr>
            <a:graphicFrameLocks noChangeAspect="1"/>
          </p:cNvGraphicFramePr>
          <p:nvPr>
            <p:extLst>
              <p:ext uri="{D42A27DB-BD31-4B8C-83A1-F6EECF244321}">
                <p14:modId xmlns:p14="http://schemas.microsoft.com/office/powerpoint/2010/main" val="3653485874"/>
              </p:ext>
            </p:extLst>
          </p:nvPr>
        </p:nvGraphicFramePr>
        <p:xfrm>
          <a:off x="2612356" y="2645932"/>
          <a:ext cx="5481031" cy="3590880"/>
        </p:xfrm>
        <a:graphic>
          <a:graphicData uri="http://schemas.openxmlformats.org/presentationml/2006/ole">
            <mc:AlternateContent xmlns:mc="http://schemas.openxmlformats.org/markup-compatibility/2006">
              <mc:Choice xmlns:v="urn:schemas-microsoft-com:vml" Requires="v">
                <p:oleObj name="Photo Editor Photo" r:id="rId2" imgW="3010161" imgH="2240474" progId="">
                  <p:embed/>
                </p:oleObj>
              </mc:Choice>
              <mc:Fallback>
                <p:oleObj name="Photo Editor Photo" r:id="rId2" imgW="3010161" imgH="2240474" progId="">
                  <p:embed/>
                  <p:pic>
                    <p:nvPicPr>
                      <p:cNvPr id="5" name="Object 4">
                        <a:extLst>
                          <a:ext uri="{FF2B5EF4-FFF2-40B4-BE49-F238E27FC236}">
                            <a16:creationId xmlns:a16="http://schemas.microsoft.com/office/drawing/2014/main" id="{36243FF0-BE01-632A-BB7D-A4D709C2D8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2356" y="2645932"/>
                        <a:ext cx="5481031" cy="3590880"/>
                      </a:xfrm>
                      <a:prstGeom prst="rect">
                        <a:avLst/>
                      </a:prstGeom>
                      <a:noFill/>
                    </p:spPr>
                  </p:pic>
                </p:oleObj>
              </mc:Fallback>
            </mc:AlternateContent>
          </a:graphicData>
        </a:graphic>
      </p:graphicFrame>
    </p:spTree>
    <p:extLst>
      <p:ext uri="{BB962C8B-B14F-4D97-AF65-F5344CB8AC3E}">
        <p14:creationId xmlns:p14="http://schemas.microsoft.com/office/powerpoint/2010/main" val="3771780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7741A-B8C8-5526-EDED-EBBF8B51851F}"/>
            </a:ext>
          </a:extLst>
        </p:cNvPr>
        <p:cNvGrpSpPr/>
        <p:nvPr/>
      </p:nvGrpSpPr>
      <p:grpSpPr>
        <a:xfrm>
          <a:off x="0" y="0"/>
          <a:ext cx="0" cy="0"/>
          <a:chOff x="0" y="0"/>
          <a:chExt cx="0" cy="0"/>
        </a:xfrm>
      </p:grpSpPr>
      <p:sp>
        <p:nvSpPr>
          <p:cNvPr id="2" name="Slayt Numarası Yer Tutucusu 1">
            <a:extLst>
              <a:ext uri="{FF2B5EF4-FFF2-40B4-BE49-F238E27FC236}">
                <a16:creationId xmlns:a16="http://schemas.microsoft.com/office/drawing/2014/main" id="{30B8E1FD-01C9-1637-D8AC-BBCF35EAB323}"/>
              </a:ext>
            </a:extLst>
          </p:cNvPr>
          <p:cNvSpPr>
            <a:spLocks noGrp="1"/>
          </p:cNvSpPr>
          <p:nvPr>
            <p:ph type="sldNum" sz="quarter" idx="12"/>
          </p:nvPr>
        </p:nvSpPr>
        <p:spPr>
          <a:xfrm>
            <a:off x="9215284" y="6356350"/>
            <a:ext cx="2743200" cy="365125"/>
          </a:xfrm>
        </p:spPr>
        <p:txBody>
          <a:bodyPr/>
          <a:lstStyle/>
          <a:p>
            <a:fld id="{71001B60-E7B2-4628-83B8-E811E53FF37F}" type="slidenum">
              <a:rPr lang="tr-TR" sz="2800" smtClean="0">
                <a:latin typeface="Century Gothic" panose="020B0502020202020204" pitchFamily="34" charset="0"/>
              </a:rPr>
              <a:t>6</a:t>
            </a:fld>
            <a:endParaRPr lang="en-GB" sz="2800" dirty="0">
              <a:latin typeface="Century Gothic" panose="020B0502020202020204" pitchFamily="34" charset="0"/>
            </a:endParaRPr>
          </a:p>
        </p:txBody>
      </p:sp>
      <p:pic>
        <p:nvPicPr>
          <p:cNvPr id="6" name="Picture 2" descr="http://newsimg.bbc.co.uk/media/images/39772000/jpg/_39772401_smoking.jpg">
            <a:extLst>
              <a:ext uri="{FF2B5EF4-FFF2-40B4-BE49-F238E27FC236}">
                <a16:creationId xmlns:a16="http://schemas.microsoft.com/office/drawing/2014/main" id="{0DDC8CB6-267D-4A97-A7E2-9A40C042BA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0614" y="319088"/>
            <a:ext cx="3775386" cy="295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images.travelpod.com/tw_slides/ta00/a71/9d2/shoe-shine-boy-so-young-and-smoking-jablah.jpg">
            <a:extLst>
              <a:ext uri="{FF2B5EF4-FFF2-40B4-BE49-F238E27FC236}">
                <a16:creationId xmlns:a16="http://schemas.microsoft.com/office/drawing/2014/main" id="{7C52D27F-DBD1-70B7-838A-406016532A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6918" y="843365"/>
            <a:ext cx="3850883" cy="501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http://1.bp.blogspot.com/-fSFsFBoysA0/TbbbBKAJeII/AAAAAAAAAD0/LNMmp5hrkM4/s1600/smoking.jpg">
            <a:extLst>
              <a:ext uri="{FF2B5EF4-FFF2-40B4-BE49-F238E27FC236}">
                <a16:creationId xmlns:a16="http://schemas.microsoft.com/office/drawing/2014/main" id="{377855D4-3FD8-95B4-5034-6CC3CB79854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1316" y="3676493"/>
            <a:ext cx="4618607" cy="295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ikdörtgen 8">
            <a:extLst>
              <a:ext uri="{FF2B5EF4-FFF2-40B4-BE49-F238E27FC236}">
                <a16:creationId xmlns:a16="http://schemas.microsoft.com/office/drawing/2014/main" id="{F9232139-1BEE-AB9F-208A-F53F56BFD156}"/>
              </a:ext>
            </a:extLst>
          </p:cNvPr>
          <p:cNvSpPr/>
          <p:nvPr/>
        </p:nvSpPr>
        <p:spPr>
          <a:xfrm>
            <a:off x="3296929" y="1032610"/>
            <a:ext cx="2159776" cy="327480"/>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a:extLst>
              <a:ext uri="{FF2B5EF4-FFF2-40B4-BE49-F238E27FC236}">
                <a16:creationId xmlns:a16="http://schemas.microsoft.com/office/drawing/2014/main" id="{45523832-35E2-7A89-50B3-05F112BC97DE}"/>
              </a:ext>
            </a:extLst>
          </p:cNvPr>
          <p:cNvSpPr/>
          <p:nvPr/>
        </p:nvSpPr>
        <p:spPr>
          <a:xfrm>
            <a:off x="3635566" y="4889543"/>
            <a:ext cx="1304542" cy="158876"/>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292137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1306A-6F5F-7ABB-DDA2-58C5A762E3DD}"/>
            </a:ext>
          </a:extLst>
        </p:cNvPr>
        <p:cNvGrpSpPr/>
        <p:nvPr/>
      </p:nvGrpSpPr>
      <p:grpSpPr>
        <a:xfrm>
          <a:off x="0" y="0"/>
          <a:ext cx="0" cy="0"/>
          <a:chOff x="0" y="0"/>
          <a:chExt cx="0" cy="0"/>
        </a:xfrm>
      </p:grpSpPr>
      <p:sp>
        <p:nvSpPr>
          <p:cNvPr id="2" name="Slayt Numarası Yer Tutucusu 1">
            <a:extLst>
              <a:ext uri="{FF2B5EF4-FFF2-40B4-BE49-F238E27FC236}">
                <a16:creationId xmlns:a16="http://schemas.microsoft.com/office/drawing/2014/main" id="{7394FBE6-4C2A-E582-CC7B-AD3DF3811C3C}"/>
              </a:ext>
            </a:extLst>
          </p:cNvPr>
          <p:cNvSpPr>
            <a:spLocks noGrp="1"/>
          </p:cNvSpPr>
          <p:nvPr>
            <p:ph type="sldNum" sz="quarter" idx="12"/>
          </p:nvPr>
        </p:nvSpPr>
        <p:spPr>
          <a:xfrm>
            <a:off x="9215284" y="6356350"/>
            <a:ext cx="2743200" cy="365125"/>
          </a:xfrm>
        </p:spPr>
        <p:txBody>
          <a:bodyPr/>
          <a:lstStyle/>
          <a:p>
            <a:fld id="{71001B60-E7B2-4628-83B8-E811E53FF37F}" type="slidenum">
              <a:rPr lang="tr-TR" sz="2800" smtClean="0">
                <a:latin typeface="Century Gothic" panose="020B0502020202020204" pitchFamily="34" charset="0"/>
              </a:rPr>
              <a:t>7</a:t>
            </a:fld>
            <a:endParaRPr lang="en-GB" sz="2800" dirty="0">
              <a:latin typeface="Century Gothic" panose="020B0502020202020204" pitchFamily="34" charset="0"/>
            </a:endParaRPr>
          </a:p>
        </p:txBody>
      </p:sp>
      <p:pic>
        <p:nvPicPr>
          <p:cNvPr id="4" name="Content Placeholder 4">
            <a:extLst>
              <a:ext uri="{FF2B5EF4-FFF2-40B4-BE49-F238E27FC236}">
                <a16:creationId xmlns:a16="http://schemas.microsoft.com/office/drawing/2014/main" id="{D10C692D-2F8A-C826-99A4-BB9BAC27F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0490" y="1541855"/>
            <a:ext cx="6891019" cy="4814495"/>
          </a:xfrm>
          <a:prstGeom prst="rect">
            <a:avLst/>
          </a:prstGeom>
          <a:ln>
            <a:noFill/>
          </a:ln>
          <a:effectLst>
            <a:outerShdw blurRad="292100" dist="139700" dir="2700000" algn="tl" rotWithShape="0">
              <a:srgbClr val="333333">
                <a:alpha val="65000"/>
              </a:srgbClr>
            </a:outerShdw>
          </a:effectLst>
        </p:spPr>
      </p:pic>
      <p:sp>
        <p:nvSpPr>
          <p:cNvPr id="11" name="Metin kutusu 10">
            <a:extLst>
              <a:ext uri="{FF2B5EF4-FFF2-40B4-BE49-F238E27FC236}">
                <a16:creationId xmlns:a16="http://schemas.microsoft.com/office/drawing/2014/main" id="{21966116-2BF2-FCF9-1617-0607C3AE7071}"/>
              </a:ext>
            </a:extLst>
          </p:cNvPr>
          <p:cNvSpPr txBox="1"/>
          <p:nvPr/>
        </p:nvSpPr>
        <p:spPr>
          <a:xfrm>
            <a:off x="2069065" y="453863"/>
            <a:ext cx="3053441" cy="830997"/>
          </a:xfrm>
          <a:prstGeom prst="rect">
            <a:avLst/>
          </a:prstGeom>
          <a:noFill/>
        </p:spPr>
        <p:txBody>
          <a:bodyPr wrap="square">
            <a:spAutoFit/>
          </a:bodyPr>
          <a:lstStyle/>
          <a:p>
            <a:r>
              <a:rPr lang="en-US" sz="2400" b="1" dirty="0"/>
              <a:t>Dude, when did you start smoking</a:t>
            </a:r>
            <a:r>
              <a:rPr lang="tr-TR" sz="2400" b="1" dirty="0"/>
              <a:t>?</a:t>
            </a:r>
          </a:p>
        </p:txBody>
      </p:sp>
      <p:sp>
        <p:nvSpPr>
          <p:cNvPr id="14" name="Metin kutusu 13">
            <a:extLst>
              <a:ext uri="{FF2B5EF4-FFF2-40B4-BE49-F238E27FC236}">
                <a16:creationId xmlns:a16="http://schemas.microsoft.com/office/drawing/2014/main" id="{2FCD1EF6-1C1D-EBB3-D4F3-08EAEACE2654}"/>
              </a:ext>
            </a:extLst>
          </p:cNvPr>
          <p:cNvSpPr txBox="1"/>
          <p:nvPr/>
        </p:nvSpPr>
        <p:spPr>
          <a:xfrm>
            <a:off x="7489370" y="453863"/>
            <a:ext cx="3175520" cy="830997"/>
          </a:xfrm>
          <a:prstGeom prst="rect">
            <a:avLst/>
          </a:prstGeom>
          <a:noFill/>
        </p:spPr>
        <p:txBody>
          <a:bodyPr wrap="square">
            <a:spAutoFit/>
          </a:bodyPr>
          <a:lstStyle/>
          <a:p>
            <a:r>
              <a:rPr lang="en-US" sz="2400" b="1" dirty="0"/>
              <a:t>What, do they always throw you bagels?</a:t>
            </a:r>
            <a:endParaRPr lang="tr-TR" sz="2400" b="1" dirty="0"/>
          </a:p>
        </p:txBody>
      </p:sp>
    </p:spTree>
    <p:extLst>
      <p:ext uri="{BB962C8B-B14F-4D97-AF65-F5344CB8AC3E}">
        <p14:creationId xmlns:p14="http://schemas.microsoft.com/office/powerpoint/2010/main" val="3298266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yasam\Desktop\Adsız3.png">
            <a:extLst>
              <a:ext uri="{FF2B5EF4-FFF2-40B4-BE49-F238E27FC236}">
                <a16:creationId xmlns:a16="http://schemas.microsoft.com/office/drawing/2014/main" id="{D0859E71-196B-CF9F-2E1F-B9E3D35BD74A}"/>
              </a:ext>
            </a:extLst>
          </p:cNvPr>
          <p:cNvPicPr>
            <a:picLocks noChangeAspect="1" noChangeArrowheads="1"/>
          </p:cNvPicPr>
          <p:nvPr/>
        </p:nvPicPr>
        <p:blipFill>
          <a:blip r:embed="rId2" cstate="print"/>
          <a:srcRect/>
          <a:stretch>
            <a:fillRect/>
          </a:stretch>
        </p:blipFill>
        <p:spPr bwMode="auto">
          <a:xfrm>
            <a:off x="486125" y="643528"/>
            <a:ext cx="11219750" cy="53738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4935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descr="metin, ekran görüntüsü, diyagram, paralel içeren bir resim&#10;&#10;Açıklama otomatik olarak oluşturuldu">
            <a:extLst>
              <a:ext uri="{FF2B5EF4-FFF2-40B4-BE49-F238E27FC236}">
                <a16:creationId xmlns:a16="http://schemas.microsoft.com/office/drawing/2014/main" id="{A7F55A6B-B74F-EA0A-A50F-D234D2AFC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7288" y="1561206"/>
            <a:ext cx="7407490" cy="4601622"/>
          </a:xfrm>
          <a:prstGeom prst="rect">
            <a:avLst/>
          </a:prstGeom>
          <a:ln>
            <a:noFill/>
          </a:ln>
          <a:effectLst>
            <a:outerShdw blurRad="292100" dist="139700" dir="2700000" algn="tl" rotWithShape="0">
              <a:srgbClr val="333333">
                <a:alpha val="65000"/>
              </a:srgbClr>
            </a:outerShdw>
          </a:effectLst>
        </p:spPr>
      </p:pic>
      <p:sp>
        <p:nvSpPr>
          <p:cNvPr id="10" name="Metin kutusu 9">
            <a:extLst>
              <a:ext uri="{FF2B5EF4-FFF2-40B4-BE49-F238E27FC236}">
                <a16:creationId xmlns:a16="http://schemas.microsoft.com/office/drawing/2014/main" id="{2AFCA74B-03BC-C3E5-B990-E4B3984734C4}"/>
              </a:ext>
            </a:extLst>
          </p:cNvPr>
          <p:cNvSpPr txBox="1"/>
          <p:nvPr/>
        </p:nvSpPr>
        <p:spPr>
          <a:xfrm>
            <a:off x="1979512" y="892787"/>
            <a:ext cx="7525266" cy="307777"/>
          </a:xfrm>
          <a:prstGeom prst="rect">
            <a:avLst/>
          </a:prstGeom>
          <a:noFill/>
        </p:spPr>
        <p:txBody>
          <a:bodyPr wrap="square">
            <a:spAutoFit/>
          </a:bodyPr>
          <a:lstStyle/>
          <a:p>
            <a:r>
              <a:rPr lang="tr-TR" sz="1400" b="1" i="0" dirty="0">
                <a:solidFill>
                  <a:srgbClr val="000000"/>
                </a:solidFill>
                <a:effectLst/>
                <a:latin typeface="Arial" panose="020B0604020202020204" pitchFamily="34" charset="0"/>
              </a:rPr>
              <a:t>Her gün tütün mamulü kullanan bireylerin cinsiyete göre dağılımı, 2010-2022 [15+ yaş]</a:t>
            </a:r>
            <a:endParaRPr lang="tr-TR" sz="1400" dirty="0"/>
          </a:p>
        </p:txBody>
      </p:sp>
      <p:cxnSp>
        <p:nvCxnSpPr>
          <p:cNvPr id="11" name="Düz Ok Bağlayıcısı 10">
            <a:extLst>
              <a:ext uri="{FF2B5EF4-FFF2-40B4-BE49-F238E27FC236}">
                <a16:creationId xmlns:a16="http://schemas.microsoft.com/office/drawing/2014/main" id="{BAD1EDBC-7C29-7F07-E985-2C7D066367DD}"/>
              </a:ext>
            </a:extLst>
          </p:cNvPr>
          <p:cNvCxnSpPr>
            <a:cxnSpLocks/>
          </p:cNvCxnSpPr>
          <p:nvPr/>
        </p:nvCxnSpPr>
        <p:spPr>
          <a:xfrm flipV="1">
            <a:off x="4404719" y="4701414"/>
            <a:ext cx="4967417" cy="531341"/>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5401929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AAEC8856-9A49-4A70-AEFB-B2BA864231B9}"/>
</file>

<file path=customXml/itemProps2.xml><?xml version="1.0" encoding="utf-8"?>
<ds:datastoreItem xmlns:ds="http://schemas.openxmlformats.org/officeDocument/2006/customXml" ds:itemID="{670D67D2-8E25-4B82-9755-0EE8543A5D94}"/>
</file>

<file path=customXml/itemProps3.xml><?xml version="1.0" encoding="utf-8"?>
<ds:datastoreItem xmlns:ds="http://schemas.openxmlformats.org/officeDocument/2006/customXml" ds:itemID="{430F21AA-AB68-471E-858E-DDD191A00D06}"/>
</file>

<file path=docProps/app.xml><?xml version="1.0" encoding="utf-8"?>
<Properties xmlns="http://schemas.openxmlformats.org/officeDocument/2006/extended-properties" xmlns:vt="http://schemas.openxmlformats.org/officeDocument/2006/docPropsVTypes">
  <TotalTime>490</TotalTime>
  <Words>616</Words>
  <Application>Microsoft Office PowerPoint</Application>
  <PresentationFormat>Geniş ekran</PresentationFormat>
  <Paragraphs>43</Paragraphs>
  <Slides>23</Slides>
  <Notes>2</Notes>
  <HiddenSlides>0</HiddenSlides>
  <MMClips>0</MMClips>
  <ScaleCrop>false</ScaleCrop>
  <HeadingPairs>
    <vt:vector size="8" baseType="variant">
      <vt:variant>
        <vt:lpstr>Kullanılan Yazı Tipleri</vt:lpstr>
      </vt:variant>
      <vt:variant>
        <vt:i4>6</vt:i4>
      </vt:variant>
      <vt:variant>
        <vt:lpstr>Tema</vt:lpstr>
      </vt:variant>
      <vt:variant>
        <vt:i4>1</vt:i4>
      </vt:variant>
      <vt:variant>
        <vt:lpstr>Eklenmiş OLE Hizmet Programları</vt:lpstr>
      </vt:variant>
      <vt:variant>
        <vt:i4>1</vt:i4>
      </vt:variant>
      <vt:variant>
        <vt:lpstr>Slayt Başlıkları</vt:lpstr>
      </vt:variant>
      <vt:variant>
        <vt:i4>23</vt:i4>
      </vt:variant>
    </vt:vector>
  </HeadingPairs>
  <TitlesOfParts>
    <vt:vector size="31" baseType="lpstr">
      <vt:lpstr>Arial</vt:lpstr>
      <vt:lpstr>Calibri</vt:lpstr>
      <vt:lpstr>Calibri Light</vt:lpstr>
      <vt:lpstr>Cambria</vt:lpstr>
      <vt:lpstr>Century Gothic</vt:lpstr>
      <vt:lpstr>Times New Roman</vt:lpstr>
      <vt:lpstr>Office Teması</vt:lpstr>
      <vt:lpstr>Photo Editor Photo</vt:lpstr>
      <vt:lpstr>Session 3   The Tobacco Industry and Commercial Determinants of Health                   Dr. Mahmut Talha Uçar, Turkish Green Crescent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Mahmut Talha Uçar</dc:creator>
  <cp:lastModifiedBy>Mahmut Talha Uçar</cp:lastModifiedBy>
  <cp:revision>18</cp:revision>
  <dcterms:created xsi:type="dcterms:W3CDTF">2026-07-10T20:40:49Z</dcterms:created>
  <dcterms:modified xsi:type="dcterms:W3CDTF">2026-07-15T08:37:23Z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