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handoutMasterIdLst>
    <p:handoutMasterId r:id="rId40"/>
  </p:handoutMasterIdLst>
  <p:sldIdLst>
    <p:sldId id="310" r:id="rId2"/>
    <p:sldId id="257" r:id="rId3"/>
    <p:sldId id="306" r:id="rId4"/>
    <p:sldId id="279" r:id="rId5"/>
    <p:sldId id="280" r:id="rId6"/>
    <p:sldId id="281" r:id="rId7"/>
    <p:sldId id="282" r:id="rId8"/>
    <p:sldId id="283" r:id="rId9"/>
    <p:sldId id="299" r:id="rId10"/>
    <p:sldId id="265" r:id="rId11"/>
    <p:sldId id="267" r:id="rId12"/>
    <p:sldId id="268" r:id="rId13"/>
    <p:sldId id="269" r:id="rId14"/>
    <p:sldId id="270" r:id="rId15"/>
    <p:sldId id="278" r:id="rId16"/>
    <p:sldId id="320" r:id="rId17"/>
    <p:sldId id="271" r:id="rId18"/>
    <p:sldId id="273" r:id="rId19"/>
    <p:sldId id="274" r:id="rId20"/>
    <p:sldId id="277" r:id="rId21"/>
    <p:sldId id="327" r:id="rId22"/>
    <p:sldId id="276" r:id="rId23"/>
    <p:sldId id="321" r:id="rId24"/>
    <p:sldId id="312" r:id="rId25"/>
    <p:sldId id="313" r:id="rId26"/>
    <p:sldId id="315" r:id="rId27"/>
    <p:sldId id="314" r:id="rId28"/>
    <p:sldId id="317" r:id="rId29"/>
    <p:sldId id="318" r:id="rId30"/>
    <p:sldId id="319" r:id="rId31"/>
    <p:sldId id="311" r:id="rId32"/>
    <p:sldId id="275" r:id="rId33"/>
    <p:sldId id="322" r:id="rId34"/>
    <p:sldId id="323" r:id="rId35"/>
    <p:sldId id="325" r:id="rId36"/>
    <p:sldId id="324" r:id="rId37"/>
    <p:sldId id="264" r:id="rId38"/>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slihan Cevik" initials="N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57" autoAdjust="0"/>
  </p:normalViewPr>
  <p:slideViewPr>
    <p:cSldViewPr>
      <p:cViewPr varScale="1">
        <p:scale>
          <a:sx n="103" d="100"/>
          <a:sy n="103" d="100"/>
        </p:scale>
        <p:origin x="185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08065-5157-435C-B6AF-94FECC0F34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A3BBB19-95FC-4254-9E13-E4B460C3F889}">
      <dgm:prSet phldrT="[Text]" custT="1"/>
      <dgm:spPr>
        <a:solidFill>
          <a:srgbClr val="92D050"/>
        </a:solidFill>
      </dgm:spPr>
      <dgm:t>
        <a:bodyPr/>
        <a:lstStyle/>
        <a:p>
          <a:r>
            <a:rPr lang="tr-TR" sz="5400" u="sng" dirty="0" err="1" smtClean="0"/>
            <a:t>Part</a:t>
          </a:r>
          <a:r>
            <a:rPr lang="tr-TR" sz="5400" u="sng" dirty="0" smtClean="0"/>
            <a:t> A:</a:t>
          </a:r>
          <a:endParaRPr lang="en-US" sz="5400" dirty="0"/>
        </a:p>
      </dgm:t>
    </dgm:pt>
    <dgm:pt modelId="{1398E358-2342-42F3-98C6-E37FB0FF94B8}" type="parTrans" cxnId="{2FD34581-0898-4191-8C03-C1EA034C7AA5}">
      <dgm:prSet/>
      <dgm:spPr/>
      <dgm:t>
        <a:bodyPr/>
        <a:lstStyle/>
        <a:p>
          <a:endParaRPr lang="en-US"/>
        </a:p>
      </dgm:t>
    </dgm:pt>
    <dgm:pt modelId="{DC66C9FA-DE56-4134-921D-9526B41BDAD8}" type="sibTrans" cxnId="{2FD34581-0898-4191-8C03-C1EA034C7AA5}">
      <dgm:prSet/>
      <dgm:spPr/>
      <dgm:t>
        <a:bodyPr/>
        <a:lstStyle/>
        <a:p>
          <a:endParaRPr lang="en-US"/>
        </a:p>
      </dgm:t>
    </dgm:pt>
    <dgm:pt modelId="{4D242B4E-D4FC-401D-A46B-155738040AED}">
      <dgm:prSet phldrT="[Text]" custT="1"/>
      <dgm:spPr>
        <a:solidFill>
          <a:srgbClr val="92D050">
            <a:alpha val="90000"/>
          </a:srgbClr>
        </a:solidFill>
      </dgm:spPr>
      <dgm:t>
        <a:bodyPr/>
        <a:lstStyle/>
        <a:p>
          <a:r>
            <a:rPr lang="tr-TR" sz="2100" b="1" dirty="0" smtClean="0">
              <a:solidFill>
                <a:srgbClr val="FF0000"/>
              </a:solidFill>
            </a:rPr>
            <a:t>A.1: </a:t>
          </a:r>
          <a:r>
            <a:rPr lang="tr-TR" sz="2100" dirty="0" smtClean="0"/>
            <a:t>Seven </a:t>
          </a:r>
          <a:r>
            <a:rPr lang="tr-TR" sz="2100" dirty="0" err="1" smtClean="0"/>
            <a:t>questions</a:t>
          </a:r>
          <a:r>
            <a:rPr lang="tr-TR" sz="2100" dirty="0" smtClean="0"/>
            <a:t> </a:t>
          </a:r>
          <a:r>
            <a:rPr lang="en-US" sz="2100" dirty="0" smtClean="0"/>
            <a:t>look at the status of 54 different policy-measures </a:t>
          </a:r>
          <a:endParaRPr lang="en-US" sz="2100" dirty="0"/>
        </a:p>
      </dgm:t>
    </dgm:pt>
    <dgm:pt modelId="{1D108E39-EC9F-4DB5-AC4E-384C06BBC821}" type="parTrans" cxnId="{932DD66D-311F-414D-8A90-43C84B8B0D01}">
      <dgm:prSet/>
      <dgm:spPr/>
      <dgm:t>
        <a:bodyPr/>
        <a:lstStyle/>
        <a:p>
          <a:endParaRPr lang="en-US"/>
        </a:p>
      </dgm:t>
    </dgm:pt>
    <dgm:pt modelId="{1051908E-E134-4BB9-9D69-9E69D9B80BE3}" type="sibTrans" cxnId="{932DD66D-311F-414D-8A90-43C84B8B0D01}">
      <dgm:prSet/>
      <dgm:spPr/>
      <dgm:t>
        <a:bodyPr/>
        <a:lstStyle/>
        <a:p>
          <a:endParaRPr lang="en-US"/>
        </a:p>
      </dgm:t>
    </dgm:pt>
    <dgm:pt modelId="{96DAF7B9-A6EB-4F71-9FC3-69412D54B0F2}">
      <dgm:prSet phldrT="[Text]" custT="1"/>
      <dgm:spPr>
        <a:solidFill>
          <a:srgbClr val="92D050">
            <a:alpha val="90000"/>
          </a:srgbClr>
        </a:solidFill>
      </dgm:spPr>
      <dgm:t>
        <a:bodyPr/>
        <a:lstStyle/>
        <a:p>
          <a:r>
            <a:rPr lang="tr-TR" sz="2100" b="1" dirty="0" smtClean="0">
              <a:solidFill>
                <a:srgbClr val="FF0000"/>
              </a:solidFill>
            </a:rPr>
            <a:t>A.2: </a:t>
          </a:r>
          <a:r>
            <a:rPr lang="tr-TR" sz="2100" dirty="0" smtClean="0"/>
            <a:t>Seven </a:t>
          </a:r>
          <a:r>
            <a:rPr lang="tr-TR" sz="2100" dirty="0" err="1" smtClean="0"/>
            <a:t>questions</a:t>
          </a:r>
          <a:r>
            <a:rPr lang="tr-TR" sz="2100" dirty="0" smtClean="0"/>
            <a:t> </a:t>
          </a:r>
          <a:r>
            <a:rPr lang="en-US" sz="2100" dirty="0" smtClean="0"/>
            <a:t>focus on the 237 indicators related with the women advancement in OIC Member States</a:t>
          </a:r>
          <a:endParaRPr lang="en-US" sz="2100" dirty="0"/>
        </a:p>
      </dgm:t>
    </dgm:pt>
    <dgm:pt modelId="{DEC3625E-50B7-4D51-97A0-7936A41134C4}" type="parTrans" cxnId="{6FA4D69D-7A4D-4F05-B57A-D08E31AEBB24}">
      <dgm:prSet/>
      <dgm:spPr/>
      <dgm:t>
        <a:bodyPr/>
        <a:lstStyle/>
        <a:p>
          <a:endParaRPr lang="en-US"/>
        </a:p>
      </dgm:t>
    </dgm:pt>
    <dgm:pt modelId="{FD1AD5BD-CF37-4341-826F-34526306CB97}" type="sibTrans" cxnId="{6FA4D69D-7A4D-4F05-B57A-D08E31AEBB24}">
      <dgm:prSet/>
      <dgm:spPr/>
      <dgm:t>
        <a:bodyPr/>
        <a:lstStyle/>
        <a:p>
          <a:endParaRPr lang="en-US"/>
        </a:p>
      </dgm:t>
    </dgm:pt>
    <dgm:pt modelId="{DFDDDE23-AE8E-4141-B9D9-CD5664A3D8BB}">
      <dgm:prSet phldrT="[Text]" custT="1"/>
      <dgm:spPr/>
      <dgm:t>
        <a:bodyPr/>
        <a:lstStyle/>
        <a:p>
          <a:r>
            <a:rPr lang="tr-TR" sz="5400" u="sng" dirty="0" err="1" smtClean="0"/>
            <a:t>Part</a:t>
          </a:r>
          <a:r>
            <a:rPr lang="tr-TR" sz="5400" u="sng" dirty="0" smtClean="0"/>
            <a:t> B:</a:t>
          </a:r>
          <a:endParaRPr lang="en-US" sz="5400" u="sng" dirty="0"/>
        </a:p>
      </dgm:t>
    </dgm:pt>
    <dgm:pt modelId="{7FFAC588-9B00-4E95-AB71-B47CFBA58E9B}" type="parTrans" cxnId="{E1A1FF61-4943-4AAA-976B-A7E7A574EDF0}">
      <dgm:prSet/>
      <dgm:spPr/>
      <dgm:t>
        <a:bodyPr/>
        <a:lstStyle/>
        <a:p>
          <a:endParaRPr lang="en-US"/>
        </a:p>
      </dgm:t>
    </dgm:pt>
    <dgm:pt modelId="{8CBC9F70-1975-494E-8D6D-08680AAF3BCC}" type="sibTrans" cxnId="{E1A1FF61-4943-4AAA-976B-A7E7A574EDF0}">
      <dgm:prSet/>
      <dgm:spPr/>
      <dgm:t>
        <a:bodyPr/>
        <a:lstStyle/>
        <a:p>
          <a:endParaRPr lang="en-US"/>
        </a:p>
      </dgm:t>
    </dgm:pt>
    <dgm:pt modelId="{5897CA3A-0B89-40B0-85EE-04A39EBFC98A}">
      <dgm:prSet phldrT="[Text]" custT="1"/>
      <dgm:spPr/>
      <dgm:t>
        <a:bodyPr/>
        <a:lstStyle/>
        <a:p>
          <a:r>
            <a:rPr lang="tr-TR" sz="2400" dirty="0" err="1" smtClean="0"/>
            <a:t>Five</a:t>
          </a:r>
          <a:r>
            <a:rPr lang="tr-TR" sz="2400" dirty="0" smtClean="0"/>
            <a:t> </a:t>
          </a:r>
          <a:r>
            <a:rPr lang="tr-TR" sz="2400" dirty="0" err="1" smtClean="0"/>
            <a:t>questions</a:t>
          </a:r>
          <a:r>
            <a:rPr lang="tr-TR" sz="2400" dirty="0" smtClean="0"/>
            <a:t> </a:t>
          </a:r>
          <a:r>
            <a:rPr lang="tr-TR" sz="2400" dirty="0" err="1" smtClean="0"/>
            <a:t>are</a:t>
          </a:r>
          <a:r>
            <a:rPr lang="tr-TR" sz="2400" dirty="0" smtClean="0"/>
            <a:t> </a:t>
          </a:r>
          <a:r>
            <a:rPr lang="tr-TR" sz="2400" dirty="0" err="1" smtClean="0"/>
            <a:t>about</a:t>
          </a:r>
          <a:r>
            <a:rPr lang="tr-TR" sz="2400" dirty="0" smtClean="0"/>
            <a:t> </a:t>
          </a:r>
          <a:r>
            <a:rPr lang="tr-TR" sz="2400" dirty="0" err="1" smtClean="0"/>
            <a:t>diagnostics</a:t>
          </a:r>
          <a:r>
            <a:rPr lang="tr-TR" sz="2400" dirty="0" smtClean="0"/>
            <a:t> (</a:t>
          </a:r>
          <a:r>
            <a:rPr lang="tr-TR" sz="2400" dirty="0" err="1" smtClean="0"/>
            <a:t>challenges</a:t>
          </a:r>
          <a:r>
            <a:rPr lang="tr-TR" sz="2400" dirty="0" smtClean="0"/>
            <a:t> </a:t>
          </a:r>
          <a:r>
            <a:rPr lang="tr-TR" sz="2400" dirty="0" err="1" smtClean="0"/>
            <a:t>and</a:t>
          </a:r>
          <a:r>
            <a:rPr lang="tr-TR" sz="2400" dirty="0" smtClean="0"/>
            <a:t> </a:t>
          </a:r>
          <a:r>
            <a:rPr lang="tr-TR" sz="2400" dirty="0" err="1" smtClean="0"/>
            <a:t>best-practices</a:t>
          </a:r>
          <a:r>
            <a:rPr lang="tr-TR" sz="2400" dirty="0" smtClean="0"/>
            <a:t> </a:t>
          </a:r>
          <a:r>
            <a:rPr lang="tr-TR" sz="2400" dirty="0" err="1" smtClean="0"/>
            <a:t>etc</a:t>
          </a:r>
          <a:r>
            <a:rPr lang="tr-TR" sz="2400" dirty="0" smtClean="0"/>
            <a:t>.)</a:t>
          </a:r>
          <a:endParaRPr lang="en-US" sz="2400" dirty="0"/>
        </a:p>
      </dgm:t>
    </dgm:pt>
    <dgm:pt modelId="{AAD0312C-D948-4BF6-A616-214E99FF0EFF}" type="parTrans" cxnId="{5789EEB6-B5C8-458B-A0DB-1632D03382CB}">
      <dgm:prSet/>
      <dgm:spPr/>
      <dgm:t>
        <a:bodyPr/>
        <a:lstStyle/>
        <a:p>
          <a:endParaRPr lang="en-US"/>
        </a:p>
      </dgm:t>
    </dgm:pt>
    <dgm:pt modelId="{89B1603D-254C-4CD9-87B0-F06CB35D9D8D}" type="sibTrans" cxnId="{5789EEB6-B5C8-458B-A0DB-1632D03382CB}">
      <dgm:prSet/>
      <dgm:spPr/>
      <dgm:t>
        <a:bodyPr/>
        <a:lstStyle/>
        <a:p>
          <a:endParaRPr lang="en-US"/>
        </a:p>
      </dgm:t>
    </dgm:pt>
    <dgm:pt modelId="{32137F34-9AA7-4F43-A6D1-0BAD8A65D304}">
      <dgm:prSet phldrT="[Text]" custT="1"/>
      <dgm:spPr/>
      <dgm:t>
        <a:bodyPr/>
        <a:lstStyle/>
        <a:p>
          <a:r>
            <a:rPr lang="tr-TR" sz="2400" dirty="0" err="1" smtClean="0"/>
            <a:t>It</a:t>
          </a:r>
          <a:r>
            <a:rPr lang="tr-TR" sz="2400" dirty="0" smtClean="0"/>
            <a:t> </a:t>
          </a:r>
          <a:r>
            <a:rPr lang="en-US" sz="2400" dirty="0" smtClean="0"/>
            <a:t>is not included in the OPAAW index scoring</a:t>
          </a:r>
          <a:endParaRPr lang="en-US" sz="2400" dirty="0"/>
        </a:p>
      </dgm:t>
    </dgm:pt>
    <dgm:pt modelId="{97D3B297-05C3-42F7-9322-EA45B88417B9}" type="parTrans" cxnId="{DA3749F8-0DF5-4937-B3BB-EFF83F607751}">
      <dgm:prSet/>
      <dgm:spPr/>
      <dgm:t>
        <a:bodyPr/>
        <a:lstStyle/>
        <a:p>
          <a:endParaRPr lang="en-US"/>
        </a:p>
      </dgm:t>
    </dgm:pt>
    <dgm:pt modelId="{E3160AA9-4795-41E5-BFA4-E16A6504DCF6}" type="sibTrans" cxnId="{DA3749F8-0DF5-4937-B3BB-EFF83F607751}">
      <dgm:prSet/>
      <dgm:spPr/>
      <dgm:t>
        <a:bodyPr/>
        <a:lstStyle/>
        <a:p>
          <a:endParaRPr lang="en-US"/>
        </a:p>
      </dgm:t>
    </dgm:pt>
    <dgm:pt modelId="{75B150C5-4C8D-4DB3-94EF-E2465D49BB11}">
      <dgm:prSet phldrT="[Text]" custT="1"/>
      <dgm:spPr>
        <a:solidFill>
          <a:srgbClr val="92D050">
            <a:alpha val="90000"/>
          </a:srgbClr>
        </a:solidFill>
      </dgm:spPr>
      <dgm:t>
        <a:bodyPr/>
        <a:lstStyle/>
        <a:p>
          <a:endParaRPr lang="en-US" sz="2100" dirty="0"/>
        </a:p>
      </dgm:t>
    </dgm:pt>
    <dgm:pt modelId="{81C6E9E3-312C-496E-8B04-7592CC4F0B0F}" type="parTrans" cxnId="{88031E41-4A28-4A16-AA23-2A5AEEFC57E8}">
      <dgm:prSet/>
      <dgm:spPr/>
      <dgm:t>
        <a:bodyPr/>
        <a:lstStyle/>
        <a:p>
          <a:endParaRPr lang="en-US"/>
        </a:p>
      </dgm:t>
    </dgm:pt>
    <dgm:pt modelId="{008DD428-9C9A-4B10-B848-8E054741DE43}" type="sibTrans" cxnId="{88031E41-4A28-4A16-AA23-2A5AEEFC57E8}">
      <dgm:prSet/>
      <dgm:spPr/>
      <dgm:t>
        <a:bodyPr/>
        <a:lstStyle/>
        <a:p>
          <a:endParaRPr lang="en-US"/>
        </a:p>
      </dgm:t>
    </dgm:pt>
    <dgm:pt modelId="{901C37CD-4511-45AA-AA9D-4817FACE6681}" type="pres">
      <dgm:prSet presAssocID="{6B108065-5157-435C-B6AF-94FECC0F3487}" presName="Name0" presStyleCnt="0">
        <dgm:presLayoutVars>
          <dgm:dir/>
          <dgm:animLvl val="lvl"/>
          <dgm:resizeHandles val="exact"/>
        </dgm:presLayoutVars>
      </dgm:prSet>
      <dgm:spPr/>
      <dgm:t>
        <a:bodyPr/>
        <a:lstStyle/>
        <a:p>
          <a:endParaRPr lang="en-US"/>
        </a:p>
      </dgm:t>
    </dgm:pt>
    <dgm:pt modelId="{1BFDFAEA-87A2-459C-A946-69A28C942BE3}" type="pres">
      <dgm:prSet presAssocID="{2A3BBB19-95FC-4254-9E13-E4B460C3F889}" presName="linNode" presStyleCnt="0"/>
      <dgm:spPr/>
    </dgm:pt>
    <dgm:pt modelId="{79C2FE9E-BBD8-4B29-B796-E85BB9517DE4}" type="pres">
      <dgm:prSet presAssocID="{2A3BBB19-95FC-4254-9E13-E4B460C3F889}" presName="parentText" presStyleLbl="node1" presStyleIdx="0" presStyleCnt="2">
        <dgm:presLayoutVars>
          <dgm:chMax val="1"/>
          <dgm:bulletEnabled val="1"/>
        </dgm:presLayoutVars>
      </dgm:prSet>
      <dgm:spPr/>
      <dgm:t>
        <a:bodyPr/>
        <a:lstStyle/>
        <a:p>
          <a:endParaRPr lang="en-US"/>
        </a:p>
      </dgm:t>
    </dgm:pt>
    <dgm:pt modelId="{9BAB761F-6D23-4F3E-AB26-0545723A3A11}" type="pres">
      <dgm:prSet presAssocID="{2A3BBB19-95FC-4254-9E13-E4B460C3F889}" presName="descendantText" presStyleLbl="alignAccFollowNode1" presStyleIdx="0" presStyleCnt="2" custScaleY="107568" custLinFactNeighborX="4862" custLinFactNeighborY="351">
        <dgm:presLayoutVars>
          <dgm:bulletEnabled val="1"/>
        </dgm:presLayoutVars>
      </dgm:prSet>
      <dgm:spPr/>
      <dgm:t>
        <a:bodyPr/>
        <a:lstStyle/>
        <a:p>
          <a:endParaRPr lang="en-US"/>
        </a:p>
      </dgm:t>
    </dgm:pt>
    <dgm:pt modelId="{05AD34B3-FBBD-431A-BBC8-A3BEA4FAE79D}" type="pres">
      <dgm:prSet presAssocID="{DC66C9FA-DE56-4134-921D-9526B41BDAD8}" presName="sp" presStyleCnt="0"/>
      <dgm:spPr/>
    </dgm:pt>
    <dgm:pt modelId="{5F081867-AEE0-48EC-B34C-7507999E3813}" type="pres">
      <dgm:prSet presAssocID="{DFDDDE23-AE8E-4141-B9D9-CD5664A3D8BB}" presName="linNode" presStyleCnt="0"/>
      <dgm:spPr/>
    </dgm:pt>
    <dgm:pt modelId="{672D5FFD-7B95-47BC-9C31-B49ED15C2E02}" type="pres">
      <dgm:prSet presAssocID="{DFDDDE23-AE8E-4141-B9D9-CD5664A3D8BB}" presName="parentText" presStyleLbl="node1" presStyleIdx="1" presStyleCnt="2" custLinFactNeighborX="-28514" custLinFactNeighborY="-64">
        <dgm:presLayoutVars>
          <dgm:chMax val="1"/>
          <dgm:bulletEnabled val="1"/>
        </dgm:presLayoutVars>
      </dgm:prSet>
      <dgm:spPr/>
      <dgm:t>
        <a:bodyPr/>
        <a:lstStyle/>
        <a:p>
          <a:endParaRPr lang="en-US"/>
        </a:p>
      </dgm:t>
    </dgm:pt>
    <dgm:pt modelId="{EBA3F2C6-E24F-4107-81D0-D845AE6E9097}" type="pres">
      <dgm:prSet presAssocID="{DFDDDE23-AE8E-4141-B9D9-CD5664A3D8BB}" presName="descendantText" presStyleLbl="alignAccFollowNode1" presStyleIdx="1" presStyleCnt="2">
        <dgm:presLayoutVars>
          <dgm:bulletEnabled val="1"/>
        </dgm:presLayoutVars>
      </dgm:prSet>
      <dgm:spPr/>
      <dgm:t>
        <a:bodyPr/>
        <a:lstStyle/>
        <a:p>
          <a:endParaRPr lang="en-US"/>
        </a:p>
      </dgm:t>
    </dgm:pt>
  </dgm:ptLst>
  <dgm:cxnLst>
    <dgm:cxn modelId="{486A7AE0-9B5A-4FB1-9CBD-3F96C9F91A38}" type="presOf" srcId="{4D242B4E-D4FC-401D-A46B-155738040AED}" destId="{9BAB761F-6D23-4F3E-AB26-0545723A3A11}" srcOrd="0" destOrd="0" presId="urn:microsoft.com/office/officeart/2005/8/layout/vList5"/>
    <dgm:cxn modelId="{88031E41-4A28-4A16-AA23-2A5AEEFC57E8}" srcId="{2A3BBB19-95FC-4254-9E13-E4B460C3F889}" destId="{75B150C5-4C8D-4DB3-94EF-E2465D49BB11}" srcOrd="1" destOrd="0" parTransId="{81C6E9E3-312C-496E-8B04-7592CC4F0B0F}" sibTransId="{008DD428-9C9A-4B10-B848-8E054741DE43}"/>
    <dgm:cxn modelId="{6FA4D69D-7A4D-4F05-B57A-D08E31AEBB24}" srcId="{2A3BBB19-95FC-4254-9E13-E4B460C3F889}" destId="{96DAF7B9-A6EB-4F71-9FC3-69412D54B0F2}" srcOrd="2" destOrd="0" parTransId="{DEC3625E-50B7-4D51-97A0-7936A41134C4}" sibTransId="{FD1AD5BD-CF37-4341-826F-34526306CB97}"/>
    <dgm:cxn modelId="{5309F613-A1C5-4E60-9AEC-482800E5FB0D}" type="presOf" srcId="{2A3BBB19-95FC-4254-9E13-E4B460C3F889}" destId="{79C2FE9E-BBD8-4B29-B796-E85BB9517DE4}" srcOrd="0" destOrd="0" presId="urn:microsoft.com/office/officeart/2005/8/layout/vList5"/>
    <dgm:cxn modelId="{932DD66D-311F-414D-8A90-43C84B8B0D01}" srcId="{2A3BBB19-95FC-4254-9E13-E4B460C3F889}" destId="{4D242B4E-D4FC-401D-A46B-155738040AED}" srcOrd="0" destOrd="0" parTransId="{1D108E39-EC9F-4DB5-AC4E-384C06BBC821}" sibTransId="{1051908E-E134-4BB9-9D69-9E69D9B80BE3}"/>
    <dgm:cxn modelId="{E6B415BF-B2FA-49DE-983F-8A3C5BCE4A17}" type="presOf" srcId="{DFDDDE23-AE8E-4141-B9D9-CD5664A3D8BB}" destId="{672D5FFD-7B95-47BC-9C31-B49ED15C2E02}" srcOrd="0" destOrd="0" presId="urn:microsoft.com/office/officeart/2005/8/layout/vList5"/>
    <dgm:cxn modelId="{F24C2965-F532-4FAF-AA8F-10128813CAB5}" type="presOf" srcId="{96DAF7B9-A6EB-4F71-9FC3-69412D54B0F2}" destId="{9BAB761F-6D23-4F3E-AB26-0545723A3A11}" srcOrd="0" destOrd="2" presId="urn:microsoft.com/office/officeart/2005/8/layout/vList5"/>
    <dgm:cxn modelId="{E1A1FF61-4943-4AAA-976B-A7E7A574EDF0}" srcId="{6B108065-5157-435C-B6AF-94FECC0F3487}" destId="{DFDDDE23-AE8E-4141-B9D9-CD5664A3D8BB}" srcOrd="1" destOrd="0" parTransId="{7FFAC588-9B00-4E95-AB71-B47CFBA58E9B}" sibTransId="{8CBC9F70-1975-494E-8D6D-08680AAF3BCC}"/>
    <dgm:cxn modelId="{1A8A3A0C-48DB-4A1B-96C5-CD7789F10256}" type="presOf" srcId="{32137F34-9AA7-4F43-A6D1-0BAD8A65D304}" destId="{EBA3F2C6-E24F-4107-81D0-D845AE6E9097}" srcOrd="0" destOrd="1" presId="urn:microsoft.com/office/officeart/2005/8/layout/vList5"/>
    <dgm:cxn modelId="{2FD34581-0898-4191-8C03-C1EA034C7AA5}" srcId="{6B108065-5157-435C-B6AF-94FECC0F3487}" destId="{2A3BBB19-95FC-4254-9E13-E4B460C3F889}" srcOrd="0" destOrd="0" parTransId="{1398E358-2342-42F3-98C6-E37FB0FF94B8}" sibTransId="{DC66C9FA-DE56-4134-921D-9526B41BDAD8}"/>
    <dgm:cxn modelId="{5789EEB6-B5C8-458B-A0DB-1632D03382CB}" srcId="{DFDDDE23-AE8E-4141-B9D9-CD5664A3D8BB}" destId="{5897CA3A-0B89-40B0-85EE-04A39EBFC98A}" srcOrd="0" destOrd="0" parTransId="{AAD0312C-D948-4BF6-A616-214E99FF0EFF}" sibTransId="{89B1603D-254C-4CD9-87B0-F06CB35D9D8D}"/>
    <dgm:cxn modelId="{A9B789EF-C1DA-4140-B062-F157246AB699}" type="presOf" srcId="{75B150C5-4C8D-4DB3-94EF-E2465D49BB11}" destId="{9BAB761F-6D23-4F3E-AB26-0545723A3A11}" srcOrd="0" destOrd="1" presId="urn:microsoft.com/office/officeart/2005/8/layout/vList5"/>
    <dgm:cxn modelId="{BF2E74C4-4DAB-4449-9F7E-C476FDD383BF}" type="presOf" srcId="{5897CA3A-0B89-40B0-85EE-04A39EBFC98A}" destId="{EBA3F2C6-E24F-4107-81D0-D845AE6E9097}" srcOrd="0" destOrd="0" presId="urn:microsoft.com/office/officeart/2005/8/layout/vList5"/>
    <dgm:cxn modelId="{DA3749F8-0DF5-4937-B3BB-EFF83F607751}" srcId="{DFDDDE23-AE8E-4141-B9D9-CD5664A3D8BB}" destId="{32137F34-9AA7-4F43-A6D1-0BAD8A65D304}" srcOrd="1" destOrd="0" parTransId="{97D3B297-05C3-42F7-9322-EA45B88417B9}" sibTransId="{E3160AA9-4795-41E5-BFA4-E16A6504DCF6}"/>
    <dgm:cxn modelId="{590A8CAF-63DB-44EA-A2EA-F82F1C5401EE}" type="presOf" srcId="{6B108065-5157-435C-B6AF-94FECC0F3487}" destId="{901C37CD-4511-45AA-AA9D-4817FACE6681}" srcOrd="0" destOrd="0" presId="urn:microsoft.com/office/officeart/2005/8/layout/vList5"/>
    <dgm:cxn modelId="{01A7D8DA-5394-49A7-899D-246F83E0E41A}" type="presParOf" srcId="{901C37CD-4511-45AA-AA9D-4817FACE6681}" destId="{1BFDFAEA-87A2-459C-A946-69A28C942BE3}" srcOrd="0" destOrd="0" presId="urn:microsoft.com/office/officeart/2005/8/layout/vList5"/>
    <dgm:cxn modelId="{6A5BC043-A389-46DA-A1B0-61B3E877B532}" type="presParOf" srcId="{1BFDFAEA-87A2-459C-A946-69A28C942BE3}" destId="{79C2FE9E-BBD8-4B29-B796-E85BB9517DE4}" srcOrd="0" destOrd="0" presId="urn:microsoft.com/office/officeart/2005/8/layout/vList5"/>
    <dgm:cxn modelId="{E3DDC457-B47B-4BF9-81F9-B2CB3216B6A2}" type="presParOf" srcId="{1BFDFAEA-87A2-459C-A946-69A28C942BE3}" destId="{9BAB761F-6D23-4F3E-AB26-0545723A3A11}" srcOrd="1" destOrd="0" presId="urn:microsoft.com/office/officeart/2005/8/layout/vList5"/>
    <dgm:cxn modelId="{272C079A-5A31-4F1F-87B5-6C71785E63F8}" type="presParOf" srcId="{901C37CD-4511-45AA-AA9D-4817FACE6681}" destId="{05AD34B3-FBBD-431A-BBC8-A3BEA4FAE79D}" srcOrd="1" destOrd="0" presId="urn:microsoft.com/office/officeart/2005/8/layout/vList5"/>
    <dgm:cxn modelId="{1017B860-949A-4598-B4AC-58599F56AD3C}" type="presParOf" srcId="{901C37CD-4511-45AA-AA9D-4817FACE6681}" destId="{5F081867-AEE0-48EC-B34C-7507999E3813}" srcOrd="2" destOrd="0" presId="urn:microsoft.com/office/officeart/2005/8/layout/vList5"/>
    <dgm:cxn modelId="{CD9CE84E-8EDE-4206-9E4F-7E10AAB45D12}" type="presParOf" srcId="{5F081867-AEE0-48EC-B34C-7507999E3813}" destId="{672D5FFD-7B95-47BC-9C31-B49ED15C2E02}" srcOrd="0" destOrd="0" presId="urn:microsoft.com/office/officeart/2005/8/layout/vList5"/>
    <dgm:cxn modelId="{0B0843EC-F229-4795-A452-198C61C15182}" type="presParOf" srcId="{5F081867-AEE0-48EC-B34C-7507999E3813}" destId="{EBA3F2C6-E24F-4107-81D0-D845AE6E90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B761F-6D23-4F3E-AB26-0545723A3A11}">
      <dsp:nvSpPr>
        <dsp:cNvPr id="0" name=""/>
        <dsp:cNvSpPr/>
      </dsp:nvSpPr>
      <dsp:spPr>
        <a:xfrm rot="5400000">
          <a:off x="4533230" y="-1391327"/>
          <a:ext cx="2125795" cy="5266944"/>
        </a:xfrm>
        <a:prstGeom prst="round2SameRect">
          <a:avLst/>
        </a:prstGeom>
        <a:solidFill>
          <a:srgbClr val="92D050">
            <a:alpha val="90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tr-TR" sz="2100" b="1" kern="1200" dirty="0" smtClean="0">
              <a:solidFill>
                <a:srgbClr val="FF0000"/>
              </a:solidFill>
            </a:rPr>
            <a:t>A.1: </a:t>
          </a:r>
          <a:r>
            <a:rPr lang="tr-TR" sz="2100" kern="1200" dirty="0" smtClean="0"/>
            <a:t>Seven </a:t>
          </a:r>
          <a:r>
            <a:rPr lang="tr-TR" sz="2100" kern="1200" dirty="0" err="1" smtClean="0"/>
            <a:t>questions</a:t>
          </a:r>
          <a:r>
            <a:rPr lang="tr-TR" sz="2100" kern="1200" dirty="0" smtClean="0"/>
            <a:t> </a:t>
          </a:r>
          <a:r>
            <a:rPr lang="en-US" sz="2100" kern="1200" dirty="0" smtClean="0"/>
            <a:t>look at the status of 54 different policy-measures </a:t>
          </a: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tr-TR" sz="2100" b="1" kern="1200" dirty="0" smtClean="0">
              <a:solidFill>
                <a:srgbClr val="FF0000"/>
              </a:solidFill>
            </a:rPr>
            <a:t>A.2: </a:t>
          </a:r>
          <a:r>
            <a:rPr lang="tr-TR" sz="2100" kern="1200" dirty="0" smtClean="0"/>
            <a:t>Seven </a:t>
          </a:r>
          <a:r>
            <a:rPr lang="tr-TR" sz="2100" kern="1200" dirty="0" err="1" smtClean="0"/>
            <a:t>questions</a:t>
          </a:r>
          <a:r>
            <a:rPr lang="tr-TR" sz="2100" kern="1200" dirty="0" smtClean="0"/>
            <a:t> </a:t>
          </a:r>
          <a:r>
            <a:rPr lang="en-US" sz="2100" kern="1200" dirty="0" smtClean="0"/>
            <a:t>focus on the 237 indicators related with the women advancement in OIC Member States</a:t>
          </a:r>
          <a:endParaRPr lang="en-US" sz="2100" kern="1200" dirty="0"/>
        </a:p>
      </dsp:txBody>
      <dsp:txXfrm rot="-5400000">
        <a:off x="2962656" y="283020"/>
        <a:ext cx="5163171" cy="1918249"/>
      </dsp:txXfrm>
    </dsp:sp>
    <dsp:sp modelId="{79C2FE9E-BBD8-4B29-B796-E85BB9517DE4}">
      <dsp:nvSpPr>
        <dsp:cNvPr id="0" name=""/>
        <dsp:cNvSpPr/>
      </dsp:nvSpPr>
      <dsp:spPr>
        <a:xfrm>
          <a:off x="0" y="61"/>
          <a:ext cx="2962656" cy="2470292"/>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tr-TR" sz="5400" u="sng" kern="1200" dirty="0" err="1" smtClean="0"/>
            <a:t>Part</a:t>
          </a:r>
          <a:r>
            <a:rPr lang="tr-TR" sz="5400" u="sng" kern="1200" dirty="0" smtClean="0"/>
            <a:t> A:</a:t>
          </a:r>
          <a:endParaRPr lang="en-US" sz="5400" kern="1200" dirty="0"/>
        </a:p>
      </dsp:txBody>
      <dsp:txXfrm>
        <a:off x="120590" y="120651"/>
        <a:ext cx="2721476" cy="2229112"/>
      </dsp:txXfrm>
    </dsp:sp>
    <dsp:sp modelId="{EBA3F2C6-E24F-4107-81D0-D845AE6E9097}">
      <dsp:nvSpPr>
        <dsp:cNvPr id="0" name=""/>
        <dsp:cNvSpPr/>
      </dsp:nvSpPr>
      <dsp:spPr>
        <a:xfrm rot="5400000">
          <a:off x="4608010" y="1195543"/>
          <a:ext cx="1976234"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err="1" smtClean="0"/>
            <a:t>Five</a:t>
          </a:r>
          <a:r>
            <a:rPr lang="tr-TR" sz="2400" kern="1200" dirty="0" smtClean="0"/>
            <a:t> </a:t>
          </a:r>
          <a:r>
            <a:rPr lang="tr-TR" sz="2400" kern="1200" dirty="0" err="1" smtClean="0"/>
            <a:t>questions</a:t>
          </a:r>
          <a:r>
            <a:rPr lang="tr-TR" sz="2400" kern="1200" dirty="0" smtClean="0"/>
            <a:t> </a:t>
          </a:r>
          <a:r>
            <a:rPr lang="tr-TR" sz="2400" kern="1200" dirty="0" err="1" smtClean="0"/>
            <a:t>are</a:t>
          </a:r>
          <a:r>
            <a:rPr lang="tr-TR" sz="2400" kern="1200" dirty="0" smtClean="0"/>
            <a:t> </a:t>
          </a:r>
          <a:r>
            <a:rPr lang="tr-TR" sz="2400" kern="1200" dirty="0" err="1" smtClean="0"/>
            <a:t>about</a:t>
          </a:r>
          <a:r>
            <a:rPr lang="tr-TR" sz="2400" kern="1200" dirty="0" smtClean="0"/>
            <a:t> </a:t>
          </a:r>
          <a:r>
            <a:rPr lang="tr-TR" sz="2400" kern="1200" dirty="0" err="1" smtClean="0"/>
            <a:t>diagnostics</a:t>
          </a:r>
          <a:r>
            <a:rPr lang="tr-TR" sz="2400" kern="1200" dirty="0" smtClean="0"/>
            <a:t> (</a:t>
          </a:r>
          <a:r>
            <a:rPr lang="tr-TR" sz="2400" kern="1200" dirty="0" err="1" smtClean="0"/>
            <a:t>challenges</a:t>
          </a:r>
          <a:r>
            <a:rPr lang="tr-TR" sz="2400" kern="1200" dirty="0" smtClean="0"/>
            <a:t> </a:t>
          </a:r>
          <a:r>
            <a:rPr lang="tr-TR" sz="2400" kern="1200" dirty="0" err="1" smtClean="0"/>
            <a:t>and</a:t>
          </a:r>
          <a:r>
            <a:rPr lang="tr-TR" sz="2400" kern="1200" dirty="0" smtClean="0"/>
            <a:t> </a:t>
          </a:r>
          <a:r>
            <a:rPr lang="tr-TR" sz="2400" kern="1200" dirty="0" err="1" smtClean="0"/>
            <a:t>best-practices</a:t>
          </a:r>
          <a:r>
            <a:rPr lang="tr-TR" sz="2400" kern="1200" dirty="0" smtClean="0"/>
            <a:t> </a:t>
          </a:r>
          <a:r>
            <a:rPr lang="tr-TR" sz="2400" kern="1200" dirty="0" err="1" smtClean="0"/>
            <a:t>etc</a:t>
          </a:r>
          <a:r>
            <a:rPr lang="tr-TR" sz="2400" kern="1200" dirty="0" smtClean="0"/>
            <a:t>.)</a:t>
          </a:r>
          <a:endParaRPr lang="en-US" sz="2400" kern="1200" dirty="0"/>
        </a:p>
        <a:p>
          <a:pPr marL="228600" lvl="1" indent="-228600" algn="l" defTabSz="1066800">
            <a:lnSpc>
              <a:spcPct val="90000"/>
            </a:lnSpc>
            <a:spcBef>
              <a:spcPct val="0"/>
            </a:spcBef>
            <a:spcAft>
              <a:spcPct val="15000"/>
            </a:spcAft>
            <a:buChar char="••"/>
          </a:pPr>
          <a:r>
            <a:rPr lang="tr-TR" sz="2400" kern="1200" dirty="0" err="1" smtClean="0"/>
            <a:t>It</a:t>
          </a:r>
          <a:r>
            <a:rPr lang="tr-TR" sz="2400" kern="1200" dirty="0" smtClean="0"/>
            <a:t> </a:t>
          </a:r>
          <a:r>
            <a:rPr lang="en-US" sz="2400" kern="1200" dirty="0" smtClean="0"/>
            <a:t>is not included in the OPAAW index scoring</a:t>
          </a:r>
          <a:endParaRPr lang="en-US" sz="2400" kern="1200" dirty="0"/>
        </a:p>
      </dsp:txBody>
      <dsp:txXfrm rot="-5400000">
        <a:off x="2962655" y="2937370"/>
        <a:ext cx="5170472" cy="1783290"/>
      </dsp:txXfrm>
    </dsp:sp>
    <dsp:sp modelId="{672D5FFD-7B95-47BC-9C31-B49ED15C2E02}">
      <dsp:nvSpPr>
        <dsp:cNvPr id="0" name=""/>
        <dsp:cNvSpPr/>
      </dsp:nvSpPr>
      <dsp:spPr>
        <a:xfrm>
          <a:off x="0" y="2592288"/>
          <a:ext cx="2962656" cy="247029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tr-TR" sz="5400" u="sng" kern="1200" dirty="0" err="1" smtClean="0"/>
            <a:t>Part</a:t>
          </a:r>
          <a:r>
            <a:rPr lang="tr-TR" sz="5400" u="sng" kern="1200" dirty="0" smtClean="0"/>
            <a:t> B:</a:t>
          </a:r>
          <a:endParaRPr lang="en-US" sz="5400" u="sng" kern="1200" dirty="0"/>
        </a:p>
      </dsp:txBody>
      <dsp:txXfrm>
        <a:off x="120590" y="2712878"/>
        <a:ext cx="2721476" cy="22291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806ADBE-09FD-4556-90CF-A31E0143DA86}" type="datetimeFigureOut">
              <a:rPr lang="en-US" smtClean="0"/>
              <a:t>16-Sep-19</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9411299-FF51-45E1-8063-101E922C4EF3}" type="slidenum">
              <a:rPr lang="en-US" smtClean="0"/>
              <a:t>‹#›</a:t>
            </a:fld>
            <a:endParaRPr lang="en-US"/>
          </a:p>
        </p:txBody>
      </p:sp>
    </p:spTree>
    <p:extLst>
      <p:ext uri="{BB962C8B-B14F-4D97-AF65-F5344CB8AC3E}">
        <p14:creationId xmlns:p14="http://schemas.microsoft.com/office/powerpoint/2010/main" val="206209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5F885DF-CE87-4CAE-A6CD-CA8CE8DAC2C6}" type="datetimeFigureOut">
              <a:rPr lang="en-US" smtClean="0"/>
              <a:t>16-Sep-19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73F075A-FDCF-444A-A09B-2C5C67C4974D}" type="slidenum">
              <a:rPr lang="en-US" smtClean="0"/>
              <a:t>‹#›</a:t>
            </a:fld>
            <a:endParaRPr lang="en-US"/>
          </a:p>
        </p:txBody>
      </p:sp>
    </p:spTree>
    <p:extLst>
      <p:ext uri="{BB962C8B-B14F-4D97-AF65-F5344CB8AC3E}">
        <p14:creationId xmlns:p14="http://schemas.microsoft.com/office/powerpoint/2010/main" val="424746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a:t>
            </a:fld>
            <a:endParaRPr lang="en-US"/>
          </a:p>
        </p:txBody>
      </p:sp>
    </p:spTree>
    <p:extLst>
      <p:ext uri="{BB962C8B-B14F-4D97-AF65-F5344CB8AC3E}">
        <p14:creationId xmlns:p14="http://schemas.microsoft.com/office/powerpoint/2010/main" val="252022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3F075A-FDCF-444A-A09B-2C5C67C4974D}" type="slidenum">
              <a:rPr lang="en-US" smtClean="0"/>
              <a:t>2</a:t>
            </a:fld>
            <a:endParaRPr lang="en-US"/>
          </a:p>
        </p:txBody>
      </p:sp>
    </p:spTree>
    <p:extLst>
      <p:ext uri="{BB962C8B-B14F-4D97-AF65-F5344CB8AC3E}">
        <p14:creationId xmlns:p14="http://schemas.microsoft.com/office/powerpoint/2010/main" val="119258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In</a:t>
            </a:r>
            <a:r>
              <a:rPr lang="tr-TR" dirty="0" smtClean="0"/>
              <a:t> total: 19 </a:t>
            </a:r>
            <a:r>
              <a:rPr lang="tr-TR" dirty="0" err="1" smtClean="0"/>
              <a:t>questions</a:t>
            </a:r>
            <a:endParaRPr lang="tr-TR" dirty="0" smtClean="0"/>
          </a:p>
          <a:p>
            <a:endParaRPr lang="en-US" dirty="0"/>
          </a:p>
        </p:txBody>
      </p:sp>
      <p:sp>
        <p:nvSpPr>
          <p:cNvPr id="4" name="Slide Number Placeholder 3"/>
          <p:cNvSpPr>
            <a:spLocks noGrp="1"/>
          </p:cNvSpPr>
          <p:nvPr>
            <p:ph type="sldNum" sz="quarter" idx="10"/>
          </p:nvPr>
        </p:nvSpPr>
        <p:spPr/>
        <p:txBody>
          <a:bodyPr/>
          <a:lstStyle/>
          <a:p>
            <a:fld id="{E73F075A-FDCF-444A-A09B-2C5C67C4974D}" type="slidenum">
              <a:rPr lang="en-US" smtClean="0"/>
              <a:t>11</a:t>
            </a:fld>
            <a:endParaRPr lang="en-US"/>
          </a:p>
        </p:txBody>
      </p:sp>
    </p:spTree>
    <p:extLst>
      <p:ext uri="{BB962C8B-B14F-4D97-AF65-F5344CB8AC3E}">
        <p14:creationId xmlns:p14="http://schemas.microsoft.com/office/powerpoint/2010/main" val="243780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Based</a:t>
            </a:r>
            <a:r>
              <a:rPr lang="tr-TR" baseline="0" dirty="0" smtClean="0"/>
              <a:t> on 291 </a:t>
            </a:r>
            <a:r>
              <a:rPr lang="tr-TR" baseline="0" dirty="0" err="1" smtClean="0"/>
              <a:t>responses</a:t>
            </a:r>
            <a:r>
              <a:rPr lang="tr-TR" baseline="0" dirty="0" smtClean="0"/>
              <a:t> </a:t>
            </a:r>
            <a:r>
              <a:rPr lang="tr-TR" baseline="0" dirty="0" err="1" smtClean="0"/>
              <a:t>and</a:t>
            </a:r>
            <a:r>
              <a:rPr lang="tr-TR" baseline="0" dirty="0" smtClean="0"/>
              <a:t> </a:t>
            </a:r>
            <a:r>
              <a:rPr lang="tr-TR" baseline="0" dirty="0" err="1" smtClean="0"/>
              <a:t>by</a:t>
            </a:r>
            <a:r>
              <a:rPr lang="tr-TR" baseline="0" dirty="0" smtClean="0"/>
              <a:t> </a:t>
            </a:r>
            <a:r>
              <a:rPr lang="tr-TR" baseline="0" dirty="0" err="1" smtClean="0"/>
              <a:t>taking</a:t>
            </a:r>
            <a:r>
              <a:rPr lang="tr-TR" baseline="0" dirty="0" smtClean="0"/>
              <a:t> </a:t>
            </a:r>
            <a:r>
              <a:rPr lang="tr-TR" baseline="0" dirty="0" err="1" smtClean="0"/>
              <a:t>assigned</a:t>
            </a:r>
            <a:r>
              <a:rPr lang="tr-TR" baseline="0" dirty="0" smtClean="0"/>
              <a:t> </a:t>
            </a:r>
            <a:r>
              <a:rPr lang="tr-TR" baseline="0" dirty="0" err="1" smtClean="0"/>
              <a:t>weigthts</a:t>
            </a:r>
            <a:r>
              <a:rPr lang="tr-TR" baseline="0" dirty="0" smtClean="0"/>
              <a:t> in </a:t>
            </a:r>
            <a:r>
              <a:rPr lang="tr-TR" baseline="0" dirty="0" err="1" smtClean="0"/>
              <a:t>to</a:t>
            </a:r>
            <a:r>
              <a:rPr lang="tr-TR" baseline="0" dirty="0" smtClean="0"/>
              <a:t> </a:t>
            </a:r>
            <a:r>
              <a:rPr lang="tr-TR" baseline="0" dirty="0" err="1" smtClean="0"/>
              <a:t>account</a:t>
            </a:r>
            <a:r>
              <a:rPr lang="tr-TR" baseline="0" dirty="0" smtClean="0"/>
              <a:t>, a </a:t>
            </a:r>
            <a:r>
              <a:rPr lang="tr-TR" baseline="0" dirty="0" err="1" smtClean="0"/>
              <a:t>composite</a:t>
            </a:r>
            <a:r>
              <a:rPr lang="tr-TR" baseline="0" dirty="0" smtClean="0"/>
              <a:t> </a:t>
            </a:r>
            <a:r>
              <a:rPr lang="tr-TR" baseline="0" dirty="0" err="1" smtClean="0"/>
              <a:t>index</a:t>
            </a:r>
            <a:r>
              <a:rPr lang="tr-TR" baseline="0" dirty="0" smtClean="0"/>
              <a:t> is </a:t>
            </a:r>
            <a:r>
              <a:rPr lang="tr-TR" baseline="0" dirty="0" err="1" smtClean="0"/>
              <a:t>developed</a:t>
            </a:r>
            <a:r>
              <a:rPr lang="tr-TR" baseline="0" dirty="0" smtClean="0"/>
              <a:t> </a:t>
            </a:r>
            <a:r>
              <a:rPr lang="tr-TR" baseline="0" dirty="0" err="1" smtClean="0"/>
              <a:t>to</a:t>
            </a:r>
            <a:r>
              <a:rPr lang="tr-TR" baseline="0" dirty="0" smtClean="0"/>
              <a:t> </a:t>
            </a:r>
            <a:r>
              <a:rPr lang="tr-TR" baseline="0" dirty="0" err="1" smtClean="0"/>
              <a:t>reflect</a:t>
            </a:r>
            <a:r>
              <a:rPr lang="tr-TR" baseline="0" dirty="0" smtClean="0"/>
              <a:t> </a:t>
            </a:r>
            <a:r>
              <a:rPr lang="tr-TR" baseline="0" dirty="0" err="1" smtClean="0"/>
              <a:t>the</a:t>
            </a:r>
            <a:r>
              <a:rPr lang="tr-TR" baseline="0" dirty="0" smtClean="0"/>
              <a:t> </a:t>
            </a:r>
            <a:r>
              <a:rPr lang="tr-TR" baseline="0" dirty="0" err="1" smtClean="0"/>
              <a:t>relative</a:t>
            </a:r>
            <a:r>
              <a:rPr lang="tr-TR" baseline="0" dirty="0" smtClean="0"/>
              <a:t> </a:t>
            </a:r>
            <a:r>
              <a:rPr lang="tr-TR" baseline="0" dirty="0" err="1" smtClean="0"/>
              <a:t>performance</a:t>
            </a:r>
            <a:r>
              <a:rPr lang="tr-TR" baseline="0" dirty="0" smtClean="0"/>
              <a:t> of OIC </a:t>
            </a:r>
            <a:r>
              <a:rPr lang="tr-TR" baseline="0" dirty="0" err="1" smtClean="0"/>
              <a:t>countries</a:t>
            </a:r>
            <a:r>
              <a:rPr lang="tr-TR" baseline="0" dirty="0" smtClean="0"/>
              <a:t>.</a:t>
            </a:r>
            <a:endParaRPr lang="en-US" dirty="0"/>
          </a:p>
        </p:txBody>
      </p:sp>
      <p:sp>
        <p:nvSpPr>
          <p:cNvPr id="4" name="Slide Number Placeholder 3"/>
          <p:cNvSpPr>
            <a:spLocks noGrp="1"/>
          </p:cNvSpPr>
          <p:nvPr>
            <p:ph type="sldNum" sz="quarter" idx="10"/>
          </p:nvPr>
        </p:nvSpPr>
        <p:spPr/>
        <p:txBody>
          <a:bodyPr/>
          <a:lstStyle/>
          <a:p>
            <a:fld id="{E73F075A-FDCF-444A-A09B-2C5C67C4974D}" type="slidenum">
              <a:rPr lang="en-US" smtClean="0"/>
              <a:t>18</a:t>
            </a:fld>
            <a:endParaRPr lang="en-US"/>
          </a:p>
        </p:txBody>
      </p:sp>
    </p:spTree>
    <p:extLst>
      <p:ext uri="{BB962C8B-B14F-4D97-AF65-F5344CB8AC3E}">
        <p14:creationId xmlns:p14="http://schemas.microsoft.com/office/powerpoint/2010/main" val="187662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second week of May, a reminder will be sent to OIC Member States to increase the number of participation into the survey. </a:t>
            </a:r>
            <a:endParaRPr lang="tr-TR" dirty="0" smtClean="0"/>
          </a:p>
          <a:p>
            <a:endParaRPr lang="en-US" dirty="0"/>
          </a:p>
        </p:txBody>
      </p:sp>
      <p:sp>
        <p:nvSpPr>
          <p:cNvPr id="4" name="Slide Number Placeholder 3"/>
          <p:cNvSpPr>
            <a:spLocks noGrp="1"/>
          </p:cNvSpPr>
          <p:nvPr>
            <p:ph type="sldNum" sz="quarter" idx="10"/>
          </p:nvPr>
        </p:nvSpPr>
        <p:spPr/>
        <p:txBody>
          <a:bodyPr/>
          <a:lstStyle/>
          <a:p>
            <a:fld id="{E73F075A-FDCF-444A-A09B-2C5C67C4974D}" type="slidenum">
              <a:rPr lang="en-US" smtClean="0"/>
              <a:t>22</a:t>
            </a:fld>
            <a:endParaRPr lang="en-US"/>
          </a:p>
        </p:txBody>
      </p:sp>
    </p:spTree>
    <p:extLst>
      <p:ext uri="{BB962C8B-B14F-4D97-AF65-F5344CB8AC3E}">
        <p14:creationId xmlns:p14="http://schemas.microsoft.com/office/powerpoint/2010/main" val="425103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second week of May, a reminder will be sent to OIC Member States to increase the number of participation into the survey. </a:t>
            </a:r>
            <a:endParaRPr lang="tr-TR" dirty="0" smtClean="0"/>
          </a:p>
          <a:p>
            <a:endParaRPr lang="en-US" dirty="0"/>
          </a:p>
        </p:txBody>
      </p:sp>
      <p:sp>
        <p:nvSpPr>
          <p:cNvPr id="4" name="Slide Number Placeholder 3"/>
          <p:cNvSpPr>
            <a:spLocks noGrp="1"/>
          </p:cNvSpPr>
          <p:nvPr>
            <p:ph type="sldNum" sz="quarter" idx="10"/>
          </p:nvPr>
        </p:nvSpPr>
        <p:spPr/>
        <p:txBody>
          <a:bodyPr/>
          <a:lstStyle/>
          <a:p>
            <a:fld id="{E73F075A-FDCF-444A-A09B-2C5C67C4974D}" type="slidenum">
              <a:rPr lang="en-US" smtClean="0"/>
              <a:t>23</a:t>
            </a:fld>
            <a:endParaRPr lang="en-US"/>
          </a:p>
        </p:txBody>
      </p:sp>
    </p:spTree>
    <p:extLst>
      <p:ext uri="{BB962C8B-B14F-4D97-AF65-F5344CB8AC3E}">
        <p14:creationId xmlns:p14="http://schemas.microsoft.com/office/powerpoint/2010/main" val="425103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second week of May, a reminder will be sent to OIC Member States to increase the number of participation into the survey. </a:t>
            </a:r>
            <a:endParaRPr lang="tr-TR" dirty="0" smtClean="0"/>
          </a:p>
          <a:p>
            <a:endParaRPr lang="en-US" dirty="0"/>
          </a:p>
        </p:txBody>
      </p:sp>
      <p:sp>
        <p:nvSpPr>
          <p:cNvPr id="4" name="Slide Number Placeholder 3"/>
          <p:cNvSpPr>
            <a:spLocks noGrp="1"/>
          </p:cNvSpPr>
          <p:nvPr>
            <p:ph type="sldNum" sz="quarter" idx="10"/>
          </p:nvPr>
        </p:nvSpPr>
        <p:spPr/>
        <p:txBody>
          <a:bodyPr/>
          <a:lstStyle/>
          <a:p>
            <a:fld id="{E73F075A-FDCF-444A-A09B-2C5C67C4974D}" type="slidenum">
              <a:rPr lang="en-US" smtClean="0"/>
              <a:t>31</a:t>
            </a:fld>
            <a:endParaRPr lang="en-US"/>
          </a:p>
        </p:txBody>
      </p:sp>
    </p:spTree>
    <p:extLst>
      <p:ext uri="{BB962C8B-B14F-4D97-AF65-F5344CB8AC3E}">
        <p14:creationId xmlns:p14="http://schemas.microsoft.com/office/powerpoint/2010/main" val="425103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539949D-768B-42F0-8668-0523C0B4182B}" type="slidenum">
              <a:rPr lang="en-US" smtClean="0"/>
              <a:pPr/>
              <a:t>37</a:t>
            </a:fld>
            <a:endParaRPr lang="en-US"/>
          </a:p>
        </p:txBody>
      </p:sp>
    </p:spTree>
    <p:extLst>
      <p:ext uri="{BB962C8B-B14F-4D97-AF65-F5344CB8AC3E}">
        <p14:creationId xmlns:p14="http://schemas.microsoft.com/office/powerpoint/2010/main" val="160991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28DA2C-43EB-4ECB-8DAA-7A32962196CB}" type="datetime1">
              <a:rPr lang="tr-TR" smtClean="0"/>
              <a:t>16.09.2019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AD41D-4608-4824-A65A-0A94662D7B94}" type="datetime1">
              <a:rPr lang="tr-TR" smtClean="0"/>
              <a:t>16.09.2019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BC761-7424-42B4-B314-B0BBF1C73B9D}" type="datetime1">
              <a:rPr lang="tr-TR" smtClean="0"/>
              <a:t>16.09.2019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7CC70-7F25-4329-BACF-DC52FB68B7FB}" type="datetime1">
              <a:rPr lang="tr-TR" smtClean="0"/>
              <a:t>16.09.2019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958F7-FD10-4D8F-8E71-D526EBDC4065}" type="datetime1">
              <a:rPr lang="tr-TR" smtClean="0"/>
              <a:t>16.09.2019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9520BA-FBF8-47A6-8477-F853738ECC27}" type="datetime1">
              <a:rPr lang="tr-TR" smtClean="0"/>
              <a:t>16.09.2019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90B3B-FDE6-40F3-A4E0-6B5CEC701429}" type="datetime1">
              <a:rPr lang="tr-TR" smtClean="0"/>
              <a:t>16.09.2019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CC8AF-D11E-4C02-97EE-0A2F01FB59DA}" type="datetime1">
              <a:rPr lang="tr-TR" smtClean="0"/>
              <a:t>16.09.2019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BE645-615C-4308-B151-305F1617D305}" type="datetime1">
              <a:rPr lang="tr-TR" smtClean="0"/>
              <a:t>16.09.2019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B277-D7C7-4A2D-AD7C-0A747ABD1CD7}" type="datetime1">
              <a:rPr lang="tr-TR" smtClean="0"/>
              <a:t>16.09.2019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81628-9604-4290-95A9-7651C463768D}" type="datetime1">
              <a:rPr lang="tr-TR" smtClean="0"/>
              <a:t>16.09.2019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7E69FB-EFDF-465C-AAA8-56F42CE85316}" type="datetime1">
              <a:rPr lang="tr-TR" smtClean="0"/>
              <a:t>16.09.2019</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opaaw-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urveymonkey.com/r/opaaw-fr" TargetMode="External"/><Relationship Id="rId4" Type="http://schemas.openxmlformats.org/officeDocument/2006/relationships/hyperlink" Target="https://www.surveymonkey.com/r/opaaw-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urveymonkey.com/r/opaaw-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4800" y="5257800"/>
            <a:ext cx="8839199" cy="1600200"/>
          </a:xfrm>
          <a:prstGeom prst="rect">
            <a:avLst/>
          </a:prstGeom>
          <a:solidFill>
            <a:schemeClr val="accent6">
              <a:lumMod val="20000"/>
              <a:lumOff val="80000"/>
            </a:schemeClr>
          </a:solidFill>
          <a:ln>
            <a:noFill/>
          </a:ln>
          <a:effectLs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800" b="1" dirty="0" smtClean="0">
                <a:latin typeface="Palatino Linotype" panose="02040502050505030304" pitchFamily="18" charset="0"/>
              </a:rPr>
              <a:t>Tr</a:t>
            </a:r>
            <a:r>
              <a:rPr lang="en-US" sz="1800" b="1" dirty="0" err="1" smtClean="0">
                <a:latin typeface="Palatino Linotype" panose="02040502050505030304" pitchFamily="18" charset="0"/>
              </a:rPr>
              <a:t>aining</a:t>
            </a:r>
            <a:r>
              <a:rPr lang="en-US" sz="1800" b="1" dirty="0" smtClean="0">
                <a:latin typeface="Palatino Linotype" panose="02040502050505030304" pitchFamily="18" charset="0"/>
              </a:rPr>
              <a:t> </a:t>
            </a:r>
            <a:r>
              <a:rPr lang="en-US" sz="1800" b="1" dirty="0">
                <a:latin typeface="Palatino Linotype" panose="02040502050505030304" pitchFamily="18" charset="0"/>
              </a:rPr>
              <a:t>Session on Guidelines for Preparing, Drafting and Submitting Progress Reports on </a:t>
            </a:r>
            <a:r>
              <a:rPr lang="en-US" sz="1800" b="1" dirty="0" smtClean="0">
                <a:latin typeface="Palatino Linotype" panose="02040502050505030304" pitchFamily="18" charset="0"/>
              </a:rPr>
              <a:t>Implementing</a:t>
            </a:r>
            <a:r>
              <a:rPr lang="tr-TR" sz="1800" b="1" dirty="0" smtClean="0">
                <a:latin typeface="Palatino Linotype" panose="02040502050505030304" pitchFamily="18" charset="0"/>
              </a:rPr>
              <a:t> </a:t>
            </a:r>
            <a:r>
              <a:rPr lang="en-US" sz="1800" b="1" dirty="0" smtClean="0">
                <a:latin typeface="Palatino Linotype" panose="02040502050505030304" pitchFamily="18" charset="0"/>
              </a:rPr>
              <a:t>OPAAW</a:t>
            </a:r>
            <a:endParaRPr lang="tr-TR" sz="1800" b="1" dirty="0" smtClean="0">
              <a:latin typeface="Palatino Linotype" panose="02040502050505030304" pitchFamily="18" charset="0"/>
            </a:endParaRPr>
          </a:p>
          <a:p>
            <a:endParaRPr lang="en-US" sz="1800" b="1" dirty="0">
              <a:latin typeface="Palatino Linotype" panose="02040502050505030304" pitchFamily="18" charset="0"/>
            </a:endParaRPr>
          </a:p>
          <a:p>
            <a:r>
              <a:rPr lang="tr-TR" sz="1800" b="1" dirty="0" smtClean="0">
                <a:latin typeface="Palatino Linotype" panose="02040502050505030304" pitchFamily="18" charset="0"/>
              </a:rPr>
              <a:t>17-18 September 2019</a:t>
            </a:r>
          </a:p>
          <a:p>
            <a:r>
              <a:rPr lang="tr-TR" sz="1800" b="1" dirty="0" smtClean="0">
                <a:latin typeface="Palatino Linotype" panose="02040502050505030304" pitchFamily="18" charset="0"/>
              </a:rPr>
              <a:t>Ankara, Republic of Turkey</a:t>
            </a:r>
            <a:endParaRPr lang="en-US" sz="1800" dirty="0">
              <a:latin typeface="Palatino Linotype" panose="02040502050505030304" pitchFamily="18" charset="0"/>
            </a:endParaRPr>
          </a:p>
        </p:txBody>
      </p:sp>
      <p:sp>
        <p:nvSpPr>
          <p:cNvPr id="3" name="Rectangle 2"/>
          <p:cNvSpPr/>
          <p:nvPr/>
        </p:nvSpPr>
        <p:spPr>
          <a:xfrm>
            <a:off x="0" y="0"/>
            <a:ext cx="9144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bg1"/>
              </a:solidFill>
            </a:endParaRPr>
          </a:p>
        </p:txBody>
      </p:sp>
      <p:sp>
        <p:nvSpPr>
          <p:cNvPr id="13" name="Subtitle 2"/>
          <p:cNvSpPr txBox="1">
            <a:spLocks/>
          </p:cNvSpPr>
          <p:nvPr/>
        </p:nvSpPr>
        <p:spPr>
          <a:xfrm>
            <a:off x="1832945" y="805004"/>
            <a:ext cx="5634655" cy="963325"/>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1400" b="1" dirty="0" smtClean="0">
                <a:solidFill>
                  <a:schemeClr val="tx1"/>
                </a:solidFill>
                <a:latin typeface="Palatino Linotype" pitchFamily="18" charset="0"/>
              </a:rPr>
              <a:t>STATISTICAL, ECONOMIC AND SOCIAL RESEARCH AND TRAINING CENTRE FOR ISLAMIC COUNTRIES</a:t>
            </a:r>
            <a:r>
              <a:rPr lang="tr-TR" sz="1400" b="1" dirty="0" smtClean="0">
                <a:solidFill>
                  <a:schemeClr val="tx1"/>
                </a:solidFill>
                <a:latin typeface="Palatino Linotype" pitchFamily="18" charset="0"/>
              </a:rPr>
              <a:t> (SESRIC)</a:t>
            </a:r>
          </a:p>
          <a:p>
            <a:pPr fontAlgn="auto">
              <a:spcAft>
                <a:spcPts val="0"/>
              </a:spcAft>
              <a:defRPr/>
            </a:pPr>
            <a:endParaRPr lang="tr-TR" sz="1400" b="1" dirty="0" smtClean="0">
              <a:solidFill>
                <a:schemeClr val="tx1"/>
              </a:solidFill>
              <a:latin typeface="Palatino Linotype" pitchFamily="18" charset="0"/>
            </a:endParaRPr>
          </a:p>
          <a:p>
            <a:pPr fontAlgn="auto">
              <a:spcAft>
                <a:spcPts val="0"/>
              </a:spcAft>
              <a:defRPr/>
            </a:pPr>
            <a:r>
              <a:rPr lang="en-US" sz="1400" b="1" spc="150" dirty="0" smtClean="0">
                <a:solidFill>
                  <a:schemeClr val="tx1"/>
                </a:solidFill>
                <a:latin typeface="Palatino Linotype" pitchFamily="18" charset="0"/>
              </a:rPr>
              <a:t>ORGANI</a:t>
            </a:r>
            <a:r>
              <a:rPr lang="tr-TR" sz="1400" b="1" spc="150" dirty="0" smtClean="0">
                <a:solidFill>
                  <a:schemeClr val="tx1"/>
                </a:solidFill>
                <a:latin typeface="Palatino Linotype" pitchFamily="18" charset="0"/>
              </a:rPr>
              <a:t>S</a:t>
            </a:r>
            <a:r>
              <a:rPr lang="en-US" sz="1400" b="1" spc="150" dirty="0" smtClean="0">
                <a:solidFill>
                  <a:schemeClr val="tx1"/>
                </a:solidFill>
                <a:latin typeface="Palatino Linotype" pitchFamily="18" charset="0"/>
              </a:rPr>
              <a:t>ATION OF ISLAMIC COOPERATION</a:t>
            </a:r>
            <a:r>
              <a:rPr lang="tr-TR" sz="1400" b="1" spc="150" dirty="0" smtClean="0">
                <a:solidFill>
                  <a:schemeClr val="tx1"/>
                </a:solidFill>
                <a:latin typeface="Palatino Linotype" pitchFamily="18" charset="0"/>
              </a:rPr>
              <a:t> (OIC)</a:t>
            </a:r>
            <a:endParaRPr lang="en-US" sz="1400" b="1" spc="150" dirty="0">
              <a:solidFill>
                <a:schemeClr val="tx1"/>
              </a:solidFill>
              <a:latin typeface="Palatino Linotype" pitchFamily="18" charset="0"/>
            </a:endParaRPr>
          </a:p>
        </p:txBody>
      </p:sp>
      <p:sp>
        <p:nvSpPr>
          <p:cNvPr id="11" name="Title 1"/>
          <p:cNvSpPr txBox="1">
            <a:spLocks/>
          </p:cNvSpPr>
          <p:nvPr/>
        </p:nvSpPr>
        <p:spPr bwMode="auto">
          <a:xfrm>
            <a:off x="261556" y="1885764"/>
            <a:ext cx="8882444" cy="3028950"/>
          </a:xfrm>
          <a:prstGeom prst="rect">
            <a:avLst/>
          </a:prstGeom>
          <a:solidFill>
            <a:schemeClr val="accent1">
              <a:lumMod val="60000"/>
              <a:lumOff val="40000"/>
            </a:schemeClr>
          </a:solidFill>
          <a:ln>
            <a:noFill/>
          </a:ln>
          <a:effectLs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tr-TR" sz="3200" b="1" dirty="0" smtClean="0">
              <a:latin typeface="Palatino Linotype" panose="02040502050505030304" pitchFamily="18" charset="0"/>
            </a:endParaRPr>
          </a:p>
          <a:p>
            <a:r>
              <a:rPr lang="en-US" sz="3200" b="1" dirty="0" smtClean="0">
                <a:latin typeface="Palatino Linotype" panose="02040502050505030304" pitchFamily="18" charset="0"/>
              </a:rPr>
              <a:t>Guidelines for Preparing, Drafting and Submitting Progress Reports on Implementing</a:t>
            </a:r>
            <a:r>
              <a:rPr lang="tr-TR" sz="3200" b="1" dirty="0" smtClean="0">
                <a:latin typeface="Palatino Linotype" panose="02040502050505030304" pitchFamily="18" charset="0"/>
              </a:rPr>
              <a:t> </a:t>
            </a:r>
            <a:r>
              <a:rPr lang="en-US" sz="3200" b="1" dirty="0" smtClean="0">
                <a:latin typeface="Palatino Linotype" panose="02040502050505030304" pitchFamily="18" charset="0"/>
              </a:rPr>
              <a:t>OPAAW</a:t>
            </a:r>
            <a:r>
              <a:rPr lang="tr-TR" sz="3200" b="1" dirty="0" smtClean="0">
                <a:latin typeface="Palatino Linotype" panose="02040502050505030304" pitchFamily="18" charset="0"/>
              </a:rPr>
              <a:t>:</a:t>
            </a:r>
          </a:p>
          <a:p>
            <a:endParaRPr lang="tr-TR" sz="3600" b="1" dirty="0" smtClean="0">
              <a:latin typeface="Palatino Linotype" panose="02040502050505030304" pitchFamily="18" charset="0"/>
            </a:endParaRPr>
          </a:p>
          <a:p>
            <a:r>
              <a:rPr lang="en-US" sz="4000" b="1" i="1" dirty="0" smtClean="0">
                <a:latin typeface="Palatino Linotype" panose="02040502050505030304" pitchFamily="18" charset="0"/>
              </a:rPr>
              <a:t>OPAAW </a:t>
            </a:r>
            <a:r>
              <a:rPr lang="en-US" sz="4000" b="1" i="1" dirty="0">
                <a:latin typeface="Palatino Linotype" panose="02040502050505030304" pitchFamily="18" charset="0"/>
              </a:rPr>
              <a:t>Survey</a:t>
            </a:r>
          </a:p>
          <a:p>
            <a:endParaRPr lang="tr-TR" sz="4000" b="1" dirty="0">
              <a:latin typeface="Palatino Linotype" panose="02040502050505030304" pitchFamily="18" charset="0"/>
            </a:endParaRPr>
          </a:p>
        </p:txBody>
      </p:sp>
      <p:sp>
        <p:nvSpPr>
          <p:cNvPr id="15" name="Rectangle 14"/>
          <p:cNvSpPr/>
          <p:nvPr/>
        </p:nvSpPr>
        <p:spPr>
          <a:xfrm>
            <a:off x="0" y="0"/>
            <a:ext cx="30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lstStyle/>
          <a:p>
            <a:pPr algn="ctr">
              <a:defRPr/>
            </a:pPr>
            <a:endParaRPr lang="en-US" sz="3200" dirty="0">
              <a:latin typeface="Cambria" pitchFamily="18" charset="0"/>
            </a:endParaRPr>
          </a:p>
        </p:txBody>
      </p:sp>
      <p:sp>
        <p:nvSpPr>
          <p:cNvPr id="2" name="Rectangle 1"/>
          <p:cNvSpPr/>
          <p:nvPr/>
        </p:nvSpPr>
        <p:spPr>
          <a:xfrm>
            <a:off x="2286000" y="707307"/>
            <a:ext cx="5029200" cy="646331"/>
          </a:xfrm>
          <a:prstGeom prst="rect">
            <a:avLst/>
          </a:prstGeom>
        </p:spPr>
        <p:txBody>
          <a:bodyPr wrap="square">
            <a:spAutoFit/>
          </a:bodyPr>
          <a:lstStyle/>
          <a:p>
            <a:pPr algn="ctr"/>
            <a:r>
              <a:rPr lang="tr-TR" sz="3600" b="1" dirty="0" smtClean="0">
                <a:solidFill>
                  <a:schemeClr val="bg1">
                    <a:lumMod val="95000"/>
                  </a:schemeClr>
                </a:solidFill>
                <a:latin typeface="Constantia" panose="02030602050306030303" pitchFamily="18" charset="0"/>
              </a:rPr>
              <a:t> </a:t>
            </a: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0087" y="369108"/>
            <a:ext cx="1427713" cy="1475716"/>
          </a:xfrm>
          <a:prstGeom prst="rect">
            <a:avLst/>
          </a:prstGeom>
        </p:spPr>
      </p:pic>
      <p:pic>
        <p:nvPicPr>
          <p:cNvPr id="12" name="Picture 2" descr="https://encrypted-tbn3.gstatic.com/images?q=tbn:ANd9GcQ5ZVFAQkFjBzRnm3CccGzkdnDVPzaH0eeCIm6KbP2rNMoNuij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39" y="410047"/>
            <a:ext cx="1507906" cy="14757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www.oicfestivalabudhabi.com/assets/images/bran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3450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OPAAW </a:t>
            </a:r>
            <a:r>
              <a:rPr lang="tr-TR" dirty="0" err="1" smtClean="0"/>
              <a:t>Survey</a:t>
            </a:r>
            <a:r>
              <a:rPr lang="tr-TR" dirty="0" smtClean="0"/>
              <a:t>: </a:t>
            </a:r>
            <a:r>
              <a:rPr lang="tr-TR" dirty="0" err="1" smtClean="0"/>
              <a:t>Introduction</a:t>
            </a:r>
            <a:endParaRPr lang="en-US" dirty="0"/>
          </a:p>
        </p:txBody>
      </p:sp>
      <p:sp>
        <p:nvSpPr>
          <p:cNvPr id="3" name="Content Placeholder 2"/>
          <p:cNvSpPr>
            <a:spLocks noGrp="1"/>
          </p:cNvSpPr>
          <p:nvPr>
            <p:ph idx="1"/>
          </p:nvPr>
        </p:nvSpPr>
        <p:spPr/>
        <p:txBody>
          <a:bodyPr/>
          <a:lstStyle/>
          <a:p>
            <a:r>
              <a:rPr lang="en-US" dirty="0" smtClean="0"/>
              <a:t>Designed to measure the recorded progress by OIC Member States in the implementation of OPAAW in a </a:t>
            </a:r>
            <a:r>
              <a:rPr lang="en-US" u="sng" dirty="0" smtClean="0"/>
              <a:t>systematic way </a:t>
            </a:r>
            <a:r>
              <a:rPr lang="en-US" dirty="0" smtClean="0"/>
              <a:t>in a given </a:t>
            </a:r>
            <a:r>
              <a:rPr lang="en-US" u="sng" dirty="0" smtClean="0"/>
              <a:t>time period</a:t>
            </a:r>
            <a:r>
              <a:rPr lang="en-US" dirty="0" smtClean="0"/>
              <a:t>. </a:t>
            </a:r>
          </a:p>
          <a:p>
            <a:endParaRPr lang="en-US" dirty="0" smtClean="0"/>
          </a:p>
          <a:p>
            <a:r>
              <a:rPr lang="en-US" dirty="0" smtClean="0"/>
              <a:t>It is constructed based on the amended OPAAW and its implementation matrix (i.e. objectives, sub-objectives and indicators were taken into account).</a:t>
            </a:r>
          </a:p>
          <a:p>
            <a:endParaRPr lang="en-US" dirty="0" smtClean="0"/>
          </a:p>
          <a:p>
            <a:r>
              <a:rPr lang="en-US" dirty="0" smtClean="0"/>
              <a:t>Responses will be used to calculate a composite index called the </a:t>
            </a:r>
            <a:r>
              <a:rPr lang="en-US" u="sng" dirty="0" smtClean="0"/>
              <a:t>OPAAW index </a:t>
            </a:r>
            <a:r>
              <a:rPr lang="en-US" dirty="0" smtClean="0"/>
              <a:t>to reflect the </a:t>
            </a:r>
            <a:r>
              <a:rPr lang="en-US" u="sng" dirty="0" smtClean="0"/>
              <a:t>relative</a:t>
            </a:r>
            <a:r>
              <a:rPr lang="en-US" dirty="0" smtClean="0"/>
              <a:t> performance of OIC Member States in a scale of 0-100.</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85518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Structure</a:t>
            </a:r>
            <a:r>
              <a:rPr lang="tr-TR" dirty="0" smtClean="0"/>
              <a:t> of </a:t>
            </a:r>
            <a:r>
              <a:rPr lang="tr-TR" dirty="0" err="1" smtClean="0"/>
              <a:t>the</a:t>
            </a:r>
            <a:r>
              <a:rPr lang="tr-TR" dirty="0" smtClean="0"/>
              <a:t> </a:t>
            </a:r>
            <a:r>
              <a:rPr lang="tr-TR" dirty="0" err="1" smtClean="0"/>
              <a:t>Survey</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11</a:t>
            </a:fld>
            <a:endParaRPr lang="tr-T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1386935"/>
              </p:ext>
            </p:extLst>
          </p:nvPr>
        </p:nvGraphicFramePr>
        <p:xfrm>
          <a:off x="457200" y="1412776"/>
          <a:ext cx="8229600" cy="5064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762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990600"/>
          </a:xfrm>
        </p:spPr>
        <p:txBody>
          <a:bodyPr>
            <a:noAutofit/>
          </a:bodyPr>
          <a:lstStyle/>
          <a:p>
            <a:r>
              <a:rPr lang="tr-TR" sz="3600" dirty="0" err="1" smtClean="0"/>
              <a:t>Part</a:t>
            </a:r>
            <a:r>
              <a:rPr lang="tr-TR" sz="3600" dirty="0" smtClean="0"/>
              <a:t> A.1: </a:t>
            </a:r>
            <a:r>
              <a:rPr lang="tr-TR" sz="3600" dirty="0" err="1" smtClean="0"/>
              <a:t>Questions</a:t>
            </a:r>
            <a:r>
              <a:rPr lang="tr-TR" sz="3600" dirty="0" smtClean="0"/>
              <a:t> on </a:t>
            </a:r>
            <a:r>
              <a:rPr lang="tr-TR" sz="3600" dirty="0" err="1" smtClean="0"/>
              <a:t>Policy</a:t>
            </a:r>
            <a:r>
              <a:rPr lang="tr-TR" sz="3600" dirty="0" smtClean="0"/>
              <a:t> </a:t>
            </a:r>
            <a:r>
              <a:rPr lang="tr-TR" sz="3600" dirty="0" err="1" smtClean="0"/>
              <a:t>Measures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3167838"/>
              </p:ext>
            </p:extLst>
          </p:nvPr>
        </p:nvGraphicFramePr>
        <p:xfrm>
          <a:off x="755576" y="1268760"/>
          <a:ext cx="7632848" cy="5328589"/>
        </p:xfrm>
        <a:graphic>
          <a:graphicData uri="http://schemas.openxmlformats.org/drawingml/2006/table">
            <a:tbl>
              <a:tblPr firstRow="1" firstCol="1" bandRow="1">
                <a:tableStyleId>{5C22544A-7EE6-4342-B048-85BDC9FD1C3A}</a:tableStyleId>
              </a:tblPr>
              <a:tblGrid>
                <a:gridCol w="7632848">
                  <a:extLst>
                    <a:ext uri="{9D8B030D-6E8A-4147-A177-3AD203B41FA5}">
                      <a16:colId xmlns:a16="http://schemas.microsoft.com/office/drawing/2014/main" val="20000"/>
                    </a:ext>
                  </a:extLst>
                </a:gridCol>
              </a:tblGrid>
              <a:tr h="761227">
                <a:tc>
                  <a:txBody>
                    <a:bodyPr/>
                    <a:lstStyle/>
                    <a:p>
                      <a:pPr marL="0" marR="0">
                        <a:lnSpc>
                          <a:spcPct val="115000"/>
                        </a:lnSpc>
                        <a:spcBef>
                          <a:spcPts val="0"/>
                        </a:spcBef>
                        <a:spcAft>
                          <a:spcPts val="0"/>
                        </a:spcAft>
                      </a:pPr>
                      <a:r>
                        <a:rPr lang="en-US" sz="2000" dirty="0">
                          <a:effectLst/>
                        </a:rPr>
                        <a:t>A.1.1 Which measures did your country implement to improve participation of women in decision-making?</a:t>
                      </a:r>
                      <a:endParaRPr lang="en-US" sz="28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0"/>
                  </a:ext>
                </a:extLst>
              </a:tr>
              <a:tr h="761227">
                <a:tc>
                  <a:txBody>
                    <a:bodyPr/>
                    <a:lstStyle/>
                    <a:p>
                      <a:pPr marL="0" marR="0">
                        <a:lnSpc>
                          <a:spcPct val="115000"/>
                        </a:lnSpc>
                        <a:spcBef>
                          <a:spcPts val="0"/>
                        </a:spcBef>
                        <a:spcAft>
                          <a:spcPts val="1000"/>
                        </a:spcAft>
                      </a:pPr>
                      <a:r>
                        <a:rPr lang="en-US" sz="2000" dirty="0">
                          <a:effectLst/>
                        </a:rPr>
                        <a:t>A.1.2  Which measures did your country implement to improve education status of women?</a:t>
                      </a:r>
                      <a:endParaRPr lang="en-US" sz="28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1"/>
                  </a:ext>
                </a:extLst>
              </a:tr>
              <a:tr h="761227">
                <a:tc>
                  <a:txBody>
                    <a:bodyPr/>
                    <a:lstStyle/>
                    <a:p>
                      <a:pPr marL="0" marR="0">
                        <a:lnSpc>
                          <a:spcPct val="115000"/>
                        </a:lnSpc>
                        <a:spcBef>
                          <a:spcPts val="0"/>
                        </a:spcBef>
                        <a:spcAft>
                          <a:spcPts val="1000"/>
                        </a:spcAft>
                      </a:pPr>
                      <a:r>
                        <a:rPr lang="en-US" sz="2000" dirty="0">
                          <a:effectLst/>
                        </a:rPr>
                        <a:t>A.1.3  Which measures did your country implement to improve health status of women?</a:t>
                      </a:r>
                      <a:endParaRPr lang="en-US" sz="28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2"/>
                  </a:ext>
                </a:extLst>
              </a:tr>
              <a:tr h="761227">
                <a:tc>
                  <a:txBody>
                    <a:bodyPr/>
                    <a:lstStyle/>
                    <a:p>
                      <a:pPr marL="0" marR="0">
                        <a:lnSpc>
                          <a:spcPct val="115000"/>
                        </a:lnSpc>
                        <a:spcBef>
                          <a:spcPts val="0"/>
                        </a:spcBef>
                        <a:spcAft>
                          <a:spcPts val="1000"/>
                        </a:spcAft>
                      </a:pPr>
                      <a:r>
                        <a:rPr lang="en-US" sz="2000" dirty="0">
                          <a:effectLst/>
                        </a:rPr>
                        <a:t>A.1.4  Which measures did your country implement to empower economic status of women?</a:t>
                      </a:r>
                      <a:endParaRPr lang="en-US" sz="28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3"/>
                  </a:ext>
                </a:extLst>
              </a:tr>
              <a:tr h="761227">
                <a:tc>
                  <a:txBody>
                    <a:bodyPr/>
                    <a:lstStyle/>
                    <a:p>
                      <a:pPr marL="0" marR="0">
                        <a:lnSpc>
                          <a:spcPct val="115000"/>
                        </a:lnSpc>
                        <a:spcBef>
                          <a:spcPts val="0"/>
                        </a:spcBef>
                        <a:spcAft>
                          <a:spcPts val="1000"/>
                        </a:spcAft>
                      </a:pPr>
                      <a:r>
                        <a:rPr lang="en-US" sz="2000">
                          <a:effectLst/>
                        </a:rPr>
                        <a:t>A.1.5  Which measures did your country implement to improve social protection of women?</a:t>
                      </a:r>
                      <a:endParaRPr lang="en-US" sz="28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4"/>
                  </a:ext>
                </a:extLst>
              </a:tr>
              <a:tr h="761227">
                <a:tc>
                  <a:txBody>
                    <a:bodyPr/>
                    <a:lstStyle/>
                    <a:p>
                      <a:pPr marL="0" marR="0">
                        <a:lnSpc>
                          <a:spcPct val="115000"/>
                        </a:lnSpc>
                        <a:spcBef>
                          <a:spcPts val="0"/>
                        </a:spcBef>
                        <a:spcAft>
                          <a:spcPts val="1000"/>
                        </a:spcAft>
                      </a:pPr>
                      <a:r>
                        <a:rPr lang="en-US" sz="2000">
                          <a:effectLst/>
                        </a:rPr>
                        <a:t>A.1.6  Which measures did your country implement to protect women from violence?</a:t>
                      </a:r>
                      <a:endParaRPr lang="en-US" sz="28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5"/>
                  </a:ext>
                </a:extLst>
              </a:tr>
              <a:tr h="761227">
                <a:tc>
                  <a:txBody>
                    <a:bodyPr/>
                    <a:lstStyle/>
                    <a:p>
                      <a:pPr marL="0" marR="0">
                        <a:lnSpc>
                          <a:spcPct val="115000"/>
                        </a:lnSpc>
                        <a:spcBef>
                          <a:spcPts val="0"/>
                        </a:spcBef>
                        <a:spcAft>
                          <a:spcPts val="1000"/>
                        </a:spcAft>
                      </a:pPr>
                      <a:r>
                        <a:rPr lang="en-US" sz="2000" dirty="0">
                          <a:effectLst/>
                        </a:rPr>
                        <a:t>A.1.7  Which measures did your country implement to improve status of women in crisis situations?</a:t>
                      </a:r>
                      <a:endParaRPr lang="en-US" sz="28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301002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90600"/>
          </a:xfrm>
        </p:spPr>
        <p:txBody>
          <a:bodyPr>
            <a:normAutofit/>
          </a:bodyPr>
          <a:lstStyle/>
          <a:p>
            <a:r>
              <a:rPr lang="tr-TR" dirty="0" err="1"/>
              <a:t>Part</a:t>
            </a:r>
            <a:r>
              <a:rPr lang="tr-TR" dirty="0"/>
              <a:t> </a:t>
            </a:r>
            <a:r>
              <a:rPr lang="tr-TR" dirty="0" smtClean="0"/>
              <a:t>A.2: </a:t>
            </a:r>
            <a:r>
              <a:rPr lang="tr-TR" dirty="0" err="1"/>
              <a:t>Questions</a:t>
            </a:r>
            <a:r>
              <a:rPr lang="tr-TR" dirty="0"/>
              <a:t> on </a:t>
            </a:r>
            <a:r>
              <a:rPr lang="tr-TR" dirty="0" err="1" smtClean="0"/>
              <a:t>Indicators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3660713"/>
              </p:ext>
            </p:extLst>
          </p:nvPr>
        </p:nvGraphicFramePr>
        <p:xfrm>
          <a:off x="539552" y="1194125"/>
          <a:ext cx="7992888" cy="5475236"/>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20000"/>
                    </a:ext>
                  </a:extLst>
                </a:gridCol>
              </a:tblGrid>
              <a:tr h="792114">
                <a:tc>
                  <a:txBody>
                    <a:bodyPr/>
                    <a:lstStyle/>
                    <a:p>
                      <a:pPr marL="0" marR="0">
                        <a:lnSpc>
                          <a:spcPct val="115000"/>
                        </a:lnSpc>
                        <a:spcBef>
                          <a:spcPts val="0"/>
                        </a:spcBef>
                        <a:spcAft>
                          <a:spcPts val="1000"/>
                        </a:spcAft>
                      </a:pPr>
                      <a:r>
                        <a:rPr lang="en-US" sz="2000" dirty="0">
                          <a:effectLst/>
                        </a:rPr>
                        <a:t>A.2.1 In which indicators on participation of women in decision-making did your country record a progress?</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0"/>
                  </a:ext>
                </a:extLst>
              </a:tr>
              <a:tr h="757333">
                <a:tc>
                  <a:txBody>
                    <a:bodyPr/>
                    <a:lstStyle/>
                    <a:p>
                      <a:pPr marL="0" marR="0">
                        <a:lnSpc>
                          <a:spcPct val="115000"/>
                        </a:lnSpc>
                        <a:spcBef>
                          <a:spcPts val="0"/>
                        </a:spcBef>
                        <a:spcAft>
                          <a:spcPts val="1000"/>
                        </a:spcAft>
                      </a:pPr>
                      <a:r>
                        <a:rPr lang="en-US" sz="2000">
                          <a:effectLst/>
                        </a:rPr>
                        <a:t>A.2.2 In which indicators on education of women did your country record a progress?</a:t>
                      </a:r>
                      <a:endParaRPr lang="en-US" sz="20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1"/>
                  </a:ext>
                </a:extLst>
              </a:tr>
              <a:tr h="757333">
                <a:tc>
                  <a:txBody>
                    <a:bodyPr/>
                    <a:lstStyle/>
                    <a:p>
                      <a:pPr marL="0" marR="0">
                        <a:lnSpc>
                          <a:spcPct val="115000"/>
                        </a:lnSpc>
                        <a:spcBef>
                          <a:spcPts val="0"/>
                        </a:spcBef>
                        <a:spcAft>
                          <a:spcPts val="1000"/>
                        </a:spcAft>
                      </a:pPr>
                      <a:r>
                        <a:rPr lang="en-US" sz="2000">
                          <a:effectLst/>
                        </a:rPr>
                        <a:t>A.2.3 In which indicators on health of women did your country record a progress?</a:t>
                      </a:r>
                      <a:endParaRPr lang="en-US" sz="20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2"/>
                  </a:ext>
                </a:extLst>
              </a:tr>
              <a:tr h="792114">
                <a:tc>
                  <a:txBody>
                    <a:bodyPr/>
                    <a:lstStyle/>
                    <a:p>
                      <a:pPr marL="0" marR="0">
                        <a:lnSpc>
                          <a:spcPct val="115000"/>
                        </a:lnSpc>
                        <a:spcBef>
                          <a:spcPts val="0"/>
                        </a:spcBef>
                        <a:spcAft>
                          <a:spcPts val="1000"/>
                        </a:spcAft>
                      </a:pPr>
                      <a:r>
                        <a:rPr lang="en-US" sz="2000">
                          <a:effectLst/>
                        </a:rPr>
                        <a:t>A.2.4 In which indicators on economic empowerment of women did your country record a progress?</a:t>
                      </a:r>
                      <a:endParaRPr lang="en-US" sz="20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3"/>
                  </a:ext>
                </a:extLst>
              </a:tr>
              <a:tr h="792114">
                <a:tc>
                  <a:txBody>
                    <a:bodyPr/>
                    <a:lstStyle/>
                    <a:p>
                      <a:pPr marL="0" marR="0">
                        <a:lnSpc>
                          <a:spcPct val="115000"/>
                        </a:lnSpc>
                        <a:spcBef>
                          <a:spcPts val="0"/>
                        </a:spcBef>
                        <a:spcAft>
                          <a:spcPts val="1000"/>
                        </a:spcAft>
                      </a:pPr>
                      <a:r>
                        <a:rPr lang="en-US" sz="2000">
                          <a:effectLst/>
                        </a:rPr>
                        <a:t>A.2.5 In which indicators on social protection of women did your country record a progress?</a:t>
                      </a:r>
                      <a:endParaRPr lang="en-US" sz="20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4"/>
                  </a:ext>
                </a:extLst>
              </a:tr>
              <a:tr h="792114">
                <a:tc>
                  <a:txBody>
                    <a:bodyPr/>
                    <a:lstStyle/>
                    <a:p>
                      <a:pPr marL="0" marR="0">
                        <a:lnSpc>
                          <a:spcPct val="115000"/>
                        </a:lnSpc>
                        <a:spcBef>
                          <a:spcPts val="0"/>
                        </a:spcBef>
                        <a:spcAft>
                          <a:spcPts val="1000"/>
                        </a:spcAft>
                      </a:pPr>
                      <a:r>
                        <a:rPr lang="en-US" sz="2000">
                          <a:effectLst/>
                        </a:rPr>
                        <a:t>A.2.6 In which indicators on protection of women from violence did your country record a progress?</a:t>
                      </a:r>
                      <a:endParaRPr lang="en-US" sz="200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5"/>
                  </a:ext>
                </a:extLst>
              </a:tr>
              <a:tr h="792114">
                <a:tc>
                  <a:txBody>
                    <a:bodyPr/>
                    <a:lstStyle/>
                    <a:p>
                      <a:pPr marL="0" marR="0">
                        <a:lnSpc>
                          <a:spcPct val="115000"/>
                        </a:lnSpc>
                        <a:spcBef>
                          <a:spcPts val="0"/>
                        </a:spcBef>
                        <a:spcAft>
                          <a:spcPts val="1000"/>
                        </a:spcAft>
                      </a:pPr>
                      <a:r>
                        <a:rPr lang="en-US" sz="2000" dirty="0">
                          <a:effectLst/>
                        </a:rPr>
                        <a:t>A.2.7 In which indicators on status of women in crisis situation did your country record a progress?</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67032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dirty="0" err="1"/>
              <a:t>Part</a:t>
            </a:r>
            <a:r>
              <a:rPr lang="tr-TR" sz="3600" dirty="0"/>
              <a:t> B: </a:t>
            </a:r>
            <a:r>
              <a:rPr lang="tr-TR" sz="3600" dirty="0" err="1"/>
              <a:t>Questions</a:t>
            </a:r>
            <a:r>
              <a:rPr lang="tr-TR" sz="3600" dirty="0"/>
              <a:t> on </a:t>
            </a:r>
            <a:r>
              <a:rPr lang="tr-TR" sz="3600" dirty="0" err="1"/>
              <a:t>Diagnostics</a:t>
            </a:r>
            <a:r>
              <a:rPr lang="tr-TR" sz="3600" dirty="0"/>
              <a:t> (</a:t>
            </a:r>
            <a:r>
              <a:rPr lang="tr-TR" sz="3600" dirty="0" err="1"/>
              <a:t>best-practices</a:t>
            </a:r>
            <a:r>
              <a:rPr lang="tr-TR" sz="3600" dirty="0"/>
              <a:t>, </a:t>
            </a:r>
            <a:r>
              <a:rPr lang="tr-TR" sz="3600" dirty="0" err="1"/>
              <a:t>challenges</a:t>
            </a:r>
            <a:r>
              <a:rPr lang="tr-TR" sz="3600" dirty="0"/>
              <a:t> </a:t>
            </a:r>
            <a:r>
              <a:rPr lang="tr-TR" sz="3600" dirty="0" err="1"/>
              <a:t>etc</a:t>
            </a:r>
            <a:r>
              <a:rPr lang="tr-TR" sz="3600" dirty="0"/>
              <a: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9323311"/>
              </p:ext>
            </p:extLst>
          </p:nvPr>
        </p:nvGraphicFramePr>
        <p:xfrm>
          <a:off x="467544" y="1844824"/>
          <a:ext cx="8352928" cy="4435936"/>
        </p:xfrm>
        <a:graphic>
          <a:graphicData uri="http://schemas.openxmlformats.org/drawingml/2006/table">
            <a:tbl>
              <a:tblPr firstRow="1" firstCol="1" bandRow="1">
                <a:tableStyleId>{5C22544A-7EE6-4342-B048-85BDC9FD1C3A}</a:tableStyleId>
              </a:tblPr>
              <a:tblGrid>
                <a:gridCol w="8352928">
                  <a:extLst>
                    <a:ext uri="{9D8B030D-6E8A-4147-A177-3AD203B41FA5}">
                      <a16:colId xmlns:a16="http://schemas.microsoft.com/office/drawing/2014/main" val="20000"/>
                    </a:ext>
                  </a:extLst>
                </a:gridCol>
              </a:tblGrid>
              <a:tr h="748103">
                <a:tc>
                  <a:txBody>
                    <a:bodyPr/>
                    <a:lstStyle/>
                    <a:p>
                      <a:pPr marL="0" marR="0">
                        <a:lnSpc>
                          <a:spcPct val="115000"/>
                        </a:lnSpc>
                        <a:spcBef>
                          <a:spcPts val="0"/>
                        </a:spcBef>
                        <a:spcAft>
                          <a:spcPts val="1000"/>
                        </a:spcAft>
                      </a:pPr>
                      <a:r>
                        <a:rPr lang="en-US" sz="2000" dirty="0">
                          <a:effectLst/>
                        </a:rPr>
                        <a:t>B.1 Which of the following OIC </a:t>
                      </a:r>
                      <a:r>
                        <a:rPr lang="en-US" sz="2000" dirty="0" err="1">
                          <a:effectLst/>
                        </a:rPr>
                        <a:t>programmes</a:t>
                      </a:r>
                      <a:r>
                        <a:rPr lang="en-US" sz="2000" dirty="0">
                          <a:effectLst/>
                        </a:rPr>
                        <a:t> do you know that can facilitate the implementation of OPAAW by your country?</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0"/>
                  </a:ext>
                </a:extLst>
              </a:tr>
              <a:tr h="748103">
                <a:tc>
                  <a:txBody>
                    <a:bodyPr/>
                    <a:lstStyle/>
                    <a:p>
                      <a:pPr marL="0" marR="0">
                        <a:lnSpc>
                          <a:spcPct val="115000"/>
                        </a:lnSpc>
                        <a:spcBef>
                          <a:spcPts val="0"/>
                        </a:spcBef>
                        <a:spcAft>
                          <a:spcPts val="0"/>
                        </a:spcAft>
                      </a:pPr>
                      <a:r>
                        <a:rPr lang="en-US" sz="2000" dirty="0">
                          <a:effectLst/>
                        </a:rPr>
                        <a:t>B.2 Which of the following OIC </a:t>
                      </a:r>
                      <a:r>
                        <a:rPr lang="en-US" sz="2000" dirty="0" err="1">
                          <a:effectLst/>
                        </a:rPr>
                        <a:t>programmes</a:t>
                      </a:r>
                      <a:r>
                        <a:rPr lang="en-US" sz="2000" dirty="0">
                          <a:effectLst/>
                        </a:rPr>
                        <a:t> have your country benefited that can facilitate the implementation of OPAAW?</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1"/>
                  </a:ext>
                </a:extLst>
              </a:tr>
              <a:tr h="633339">
                <a:tc>
                  <a:txBody>
                    <a:bodyPr/>
                    <a:lstStyle/>
                    <a:p>
                      <a:pPr marL="0" marR="0">
                        <a:lnSpc>
                          <a:spcPct val="115000"/>
                        </a:lnSpc>
                        <a:spcBef>
                          <a:spcPts val="0"/>
                        </a:spcBef>
                        <a:spcAft>
                          <a:spcPts val="1000"/>
                        </a:spcAft>
                      </a:pPr>
                      <a:r>
                        <a:rPr lang="en-US" sz="2000" dirty="0">
                          <a:effectLst/>
                        </a:rPr>
                        <a:t>B.3 Please let us know to which extent the followings are a challenge in your country in the implementation of </a:t>
                      </a:r>
                      <a:r>
                        <a:rPr lang="en-US" sz="2000" dirty="0" smtClean="0">
                          <a:effectLst/>
                        </a:rPr>
                        <a:t>OPAAW</a:t>
                      </a:r>
                      <a:r>
                        <a:rPr lang="tr-TR" sz="2000" dirty="0" smtClean="0">
                          <a:effectLst/>
                        </a:rPr>
                        <a:t>.</a:t>
                      </a:r>
                      <a:r>
                        <a:rPr lang="en-US" sz="2000" dirty="0" smtClean="0">
                          <a:effectLst/>
                        </a:rPr>
                        <a:t> </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2"/>
                  </a:ext>
                </a:extLst>
              </a:tr>
              <a:tr h="1187130">
                <a:tc>
                  <a:txBody>
                    <a:bodyPr/>
                    <a:lstStyle/>
                    <a:p>
                      <a:pPr marL="0" marR="0">
                        <a:lnSpc>
                          <a:spcPct val="115000"/>
                        </a:lnSpc>
                        <a:spcBef>
                          <a:spcPts val="0"/>
                        </a:spcBef>
                        <a:spcAft>
                          <a:spcPts val="1000"/>
                        </a:spcAft>
                      </a:pPr>
                      <a:r>
                        <a:rPr lang="en-US" sz="2000" dirty="0">
                          <a:effectLst/>
                        </a:rPr>
                        <a:t>B.4 Please let us know in which of the following areas does your country have national </a:t>
                      </a:r>
                      <a:r>
                        <a:rPr lang="en-US" sz="2000" dirty="0" smtClean="0">
                          <a:effectLst/>
                        </a:rPr>
                        <a:t>best-practices</a:t>
                      </a:r>
                      <a:r>
                        <a:rPr lang="tr-TR" sz="2000" baseline="0" dirty="0" smtClean="0">
                          <a:effectLst/>
                        </a:rPr>
                        <a:t> </a:t>
                      </a:r>
                      <a:r>
                        <a:rPr lang="en-US" sz="2000" dirty="0" smtClean="0">
                          <a:effectLst/>
                        </a:rPr>
                        <a:t>(e.g</a:t>
                      </a:r>
                      <a:r>
                        <a:rPr lang="en-US" sz="2000" dirty="0">
                          <a:effectLst/>
                        </a:rPr>
                        <a:t>. policy, initiative, and project etc.) that can facilitate reaching the objectives of </a:t>
                      </a:r>
                      <a:r>
                        <a:rPr lang="en-US" sz="2000" dirty="0" smtClean="0">
                          <a:effectLst/>
                        </a:rPr>
                        <a:t>OPAAW</a:t>
                      </a:r>
                      <a:r>
                        <a:rPr lang="tr-TR" sz="2000" dirty="0" smtClean="0">
                          <a:effectLst/>
                        </a:rPr>
                        <a:t>.</a:t>
                      </a:r>
                      <a:r>
                        <a:rPr lang="en-US" sz="2000" dirty="0" smtClean="0">
                          <a:effectLst/>
                        </a:rPr>
                        <a:t> </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3"/>
                  </a:ext>
                </a:extLst>
              </a:tr>
              <a:tr h="960559">
                <a:tc>
                  <a:txBody>
                    <a:bodyPr/>
                    <a:lstStyle/>
                    <a:p>
                      <a:pPr marL="0" marR="0">
                        <a:lnSpc>
                          <a:spcPct val="115000"/>
                        </a:lnSpc>
                        <a:spcBef>
                          <a:spcPts val="0"/>
                        </a:spcBef>
                        <a:spcAft>
                          <a:spcPts val="1000"/>
                        </a:spcAft>
                      </a:pPr>
                      <a:r>
                        <a:rPr lang="en-US" sz="2000" dirty="0">
                          <a:effectLst/>
                        </a:rPr>
                        <a:t>B.5 Please let us know in which of the following areas does your country need support and/or </a:t>
                      </a:r>
                      <a:r>
                        <a:rPr lang="en-US" sz="2000" dirty="0" smtClean="0">
                          <a:effectLst/>
                        </a:rPr>
                        <a:t>assistance</a:t>
                      </a:r>
                      <a:r>
                        <a:rPr lang="tr-TR" sz="2000" baseline="0" dirty="0" smtClean="0">
                          <a:effectLst/>
                        </a:rPr>
                        <a:t> </a:t>
                      </a:r>
                      <a:r>
                        <a:rPr lang="en-US" sz="2000" dirty="0" smtClean="0">
                          <a:effectLst/>
                        </a:rPr>
                        <a:t>in </a:t>
                      </a:r>
                      <a:r>
                        <a:rPr lang="en-US" sz="2000" dirty="0">
                          <a:effectLst/>
                        </a:rPr>
                        <a:t>reaching the objectives of </a:t>
                      </a:r>
                      <a:r>
                        <a:rPr lang="en-US" sz="2000" dirty="0" smtClean="0">
                          <a:effectLst/>
                        </a:rPr>
                        <a:t>OPAAW</a:t>
                      </a:r>
                      <a:r>
                        <a:rPr lang="tr-TR" sz="2000" dirty="0" smtClean="0">
                          <a:effectLst/>
                        </a:rPr>
                        <a:t>.</a:t>
                      </a:r>
                      <a:endParaRPr lang="en-US" sz="2000" dirty="0">
                        <a:effectLst/>
                        <a:latin typeface="Calibri"/>
                        <a:ea typeface="Calibri"/>
                        <a:cs typeface="Times New Roman"/>
                      </a:endParaRPr>
                    </a:p>
                  </a:txBody>
                  <a:tcPr marL="68580" marR="68580" marT="0" marB="0">
                    <a:solidFill>
                      <a:schemeClr val="bg2">
                        <a:lumMod val="25000"/>
                      </a:schemeClr>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1107568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368"/>
          </a:xfrm>
        </p:spPr>
        <p:txBody>
          <a:bodyPr/>
          <a:lstStyle/>
          <a:p>
            <a:r>
              <a:rPr lang="tr-TR" b="1" dirty="0" smtClean="0"/>
              <a:t>An </a:t>
            </a:r>
            <a:r>
              <a:rPr lang="tr-TR" b="1" dirty="0" err="1" smtClean="0"/>
              <a:t>example</a:t>
            </a:r>
            <a:r>
              <a:rPr lang="tr-TR" b="1" dirty="0" smtClean="0"/>
              <a:t> </a:t>
            </a:r>
            <a:r>
              <a:rPr lang="tr-TR" b="1" dirty="0" err="1" smtClean="0"/>
              <a:t>question</a:t>
            </a:r>
            <a:endParaRPr lang="en-US" b="1" dirty="0"/>
          </a:p>
        </p:txBody>
      </p:sp>
      <p:sp>
        <p:nvSpPr>
          <p:cNvPr id="4" name="Slide Number Placeholder 3"/>
          <p:cNvSpPr>
            <a:spLocks noGrp="1"/>
          </p:cNvSpPr>
          <p:nvPr>
            <p:ph type="sldNum" sz="quarter" idx="12"/>
          </p:nvPr>
        </p:nvSpPr>
        <p:spPr/>
        <p:txBody>
          <a:bodyPr/>
          <a:lstStyle/>
          <a:p>
            <a:fld id="{F302176B-0E47-46AC-8F43-DAB4B8A37D06}" type="slidenum">
              <a:rPr lang="tr-TR" smtClean="0"/>
              <a:t>15</a:t>
            </a:fld>
            <a:endParaRPr lang="tr-TR"/>
          </a:p>
        </p:txBody>
      </p:sp>
      <p:sp>
        <p:nvSpPr>
          <p:cNvPr id="6" name="Rectangle 1"/>
          <p:cNvSpPr>
            <a:spLocks noChangeArrowheads="1"/>
          </p:cNvSpPr>
          <p:nvPr/>
        </p:nvSpPr>
        <p:spPr bwMode="auto">
          <a:xfrm>
            <a:off x="22523" y="1365330"/>
            <a:ext cx="92817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A.1.1 Which measures did your country implement to improve participation of women in decision-making?</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22748"/>
            <a:ext cx="88204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56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Progress Does Not Come by Chance</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a:t>OIC countries with a gender quota of 50% include</a:t>
            </a:r>
            <a:r>
              <a:rPr lang="en-US" b="1" dirty="0" smtClean="0"/>
              <a:t>:</a:t>
            </a:r>
            <a:endParaRPr lang="tr-TR" b="1" dirty="0" smtClean="0"/>
          </a:p>
          <a:p>
            <a:endParaRPr lang="en-US" b="1" dirty="0"/>
          </a:p>
          <a:p>
            <a:r>
              <a:rPr lang="en-US" b="1" dirty="0"/>
              <a:t>Afghanistan </a:t>
            </a:r>
            <a:endParaRPr lang="tr-TR" b="1" dirty="0" smtClean="0"/>
          </a:p>
          <a:p>
            <a:r>
              <a:rPr lang="en-US" b="1" dirty="0" smtClean="0"/>
              <a:t>Algeria </a:t>
            </a:r>
            <a:endParaRPr lang="tr-TR" b="1" dirty="0" smtClean="0"/>
          </a:p>
          <a:p>
            <a:r>
              <a:rPr lang="en-US" b="1" dirty="0" smtClean="0"/>
              <a:t>Mauritania</a:t>
            </a:r>
            <a:endParaRPr lang="tr-TR" b="1" dirty="0" smtClean="0"/>
          </a:p>
          <a:p>
            <a:r>
              <a:rPr lang="en-US" b="1" dirty="0" smtClean="0"/>
              <a:t>Senegal</a:t>
            </a:r>
            <a:endParaRPr lang="tr-TR" b="1" dirty="0" smtClean="0"/>
          </a:p>
          <a:p>
            <a:r>
              <a:rPr lang="en-US" b="1" dirty="0" smtClean="0"/>
              <a:t>Sierra Leone </a:t>
            </a:r>
            <a:endParaRPr lang="tr-TR" b="1" dirty="0" smtClean="0"/>
          </a:p>
          <a:p>
            <a:r>
              <a:rPr lang="en-US" b="1" dirty="0" smtClean="0"/>
              <a:t>Togo</a:t>
            </a:r>
            <a:endParaRPr lang="tr-TR" b="1" dirty="0"/>
          </a:p>
          <a:p>
            <a:r>
              <a:rPr lang="en-US" b="1" dirty="0" smtClean="0"/>
              <a:t>Tunisia</a:t>
            </a:r>
            <a:r>
              <a:rPr lang="tr-TR" b="1" dirty="0" smtClean="0"/>
              <a:t>.</a:t>
            </a:r>
            <a:r>
              <a:rPr lang="en-US" b="1" dirty="0" smtClean="0"/>
              <a:t> </a:t>
            </a:r>
            <a:endParaRPr lang="tr-TR" b="1" dirty="0" smtClean="0"/>
          </a:p>
          <a:p>
            <a:endParaRPr lang="tr-TR" b="1" dirty="0"/>
          </a:p>
          <a:p>
            <a:r>
              <a:rPr lang="tr-TR" dirty="0"/>
              <a:t>**</a:t>
            </a:r>
            <a:r>
              <a:rPr lang="en-US" dirty="0"/>
              <a:t>Considering the current trend, it is estimated that OIC region will achieve an average of 30%</a:t>
            </a:r>
            <a:r>
              <a:rPr lang="tr-TR" dirty="0"/>
              <a:t> </a:t>
            </a:r>
            <a:r>
              <a:rPr lang="en-US" dirty="0"/>
              <a:t>women representation in parliaments by </a:t>
            </a:r>
            <a:r>
              <a:rPr lang="en-US" dirty="0" smtClean="0"/>
              <a:t>2040</a:t>
            </a:r>
            <a:r>
              <a:rPr lang="tr-TR" dirty="0" smtClean="0"/>
              <a:t>.</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2650991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990600"/>
          </a:xfrm>
        </p:spPr>
        <p:txBody>
          <a:bodyPr/>
          <a:lstStyle/>
          <a:p>
            <a:r>
              <a:rPr lang="tr-TR" b="1" dirty="0" err="1" smtClean="0"/>
              <a:t>Response</a:t>
            </a:r>
            <a:r>
              <a:rPr lang="tr-TR" b="1" dirty="0" smtClean="0"/>
              <a:t> </a:t>
            </a:r>
            <a:r>
              <a:rPr lang="tr-TR" b="1" dirty="0" err="1" smtClean="0"/>
              <a:t>Categories</a:t>
            </a:r>
            <a:endParaRPr lang="en-US" dirty="0"/>
          </a:p>
        </p:txBody>
      </p:sp>
      <p:sp>
        <p:nvSpPr>
          <p:cNvPr id="3" name="Content Placeholder 2"/>
          <p:cNvSpPr>
            <a:spLocks noGrp="1"/>
          </p:cNvSpPr>
          <p:nvPr>
            <p:ph idx="1"/>
          </p:nvPr>
        </p:nvSpPr>
        <p:spPr/>
        <p:txBody>
          <a:bodyPr>
            <a:normAutofit/>
          </a:bodyPr>
          <a:lstStyle/>
          <a:p>
            <a:r>
              <a:rPr lang="tr-TR" sz="2800" dirty="0" smtClean="0"/>
              <a:t>A</a:t>
            </a:r>
            <a:r>
              <a:rPr lang="en-US" sz="2800" dirty="0" smtClean="0"/>
              <a:t> </a:t>
            </a:r>
            <a:r>
              <a:rPr lang="en-US" sz="2800" dirty="0"/>
              <a:t>response of </a:t>
            </a:r>
            <a:r>
              <a:rPr lang="en-US" sz="2800" b="1" dirty="0"/>
              <a:t>“Yes” </a:t>
            </a:r>
            <a:r>
              <a:rPr lang="en-US" sz="2800" dirty="0"/>
              <a:t>will be translated into a score of </a:t>
            </a:r>
            <a:r>
              <a:rPr lang="en-US" sz="2800" b="1" dirty="0"/>
              <a:t>“1</a:t>
            </a:r>
            <a:r>
              <a:rPr lang="en-US" sz="2800" b="1" dirty="0" smtClean="0"/>
              <a:t>”.</a:t>
            </a:r>
            <a:endParaRPr lang="tr-TR" sz="2800" b="1" dirty="0" smtClean="0"/>
          </a:p>
          <a:p>
            <a:endParaRPr lang="tr-TR" sz="2800" dirty="0"/>
          </a:p>
          <a:p>
            <a:r>
              <a:rPr lang="en-US" sz="2800" dirty="0" smtClean="0"/>
              <a:t> </a:t>
            </a:r>
            <a:r>
              <a:rPr lang="en-US" sz="2800" dirty="0"/>
              <a:t>A response of </a:t>
            </a:r>
            <a:r>
              <a:rPr lang="en-US" sz="2800" b="1" dirty="0"/>
              <a:t>“No” </a:t>
            </a:r>
            <a:r>
              <a:rPr lang="en-US" sz="2800" dirty="0"/>
              <a:t>associates with a score </a:t>
            </a:r>
            <a:r>
              <a:rPr lang="en-US" sz="2800" b="1" dirty="0"/>
              <a:t>“-1”. </a:t>
            </a:r>
            <a:endParaRPr lang="tr-TR" sz="2800" b="1" dirty="0" smtClean="0"/>
          </a:p>
          <a:p>
            <a:pPr marL="0" indent="0">
              <a:buNone/>
            </a:pPr>
            <a:endParaRPr lang="tr-TR" sz="2800" dirty="0" smtClean="0"/>
          </a:p>
          <a:p>
            <a:r>
              <a:rPr lang="tr-TR" sz="2800" dirty="0" smtClean="0"/>
              <a:t>A</a:t>
            </a:r>
            <a:r>
              <a:rPr lang="en-US" sz="2800" dirty="0" smtClean="0"/>
              <a:t> </a:t>
            </a:r>
            <a:r>
              <a:rPr lang="en-US" sz="2800" dirty="0"/>
              <a:t>response of </a:t>
            </a:r>
            <a:r>
              <a:rPr lang="en-US" sz="2800" b="1" dirty="0"/>
              <a:t>N/A</a:t>
            </a:r>
            <a:r>
              <a:rPr lang="en-US" sz="2800" dirty="0"/>
              <a:t> (not available/do not know) will be reflected with a score of </a:t>
            </a:r>
            <a:r>
              <a:rPr lang="en-US" sz="2800" b="1" dirty="0"/>
              <a:t>“0” </a:t>
            </a:r>
            <a:r>
              <a:rPr lang="en-US" sz="2800" dirty="0"/>
              <a:t>in the assessment of the Survey. </a:t>
            </a:r>
            <a:endParaRPr lang="tr-TR" sz="2800" dirty="0" smtClean="0"/>
          </a:p>
        </p:txBody>
      </p:sp>
      <p:sp>
        <p:nvSpPr>
          <p:cNvPr id="4" name="Slide Number Placeholder 3"/>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795755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OPAAW Index</a:t>
            </a:r>
            <a:r>
              <a:rPr lang="tr-TR" b="1" dirty="0" smtClean="0"/>
              <a:t>: </a:t>
            </a:r>
            <a:r>
              <a:rPr lang="tr-TR" b="1" dirty="0" err="1" smtClean="0"/>
              <a:t>Weights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3655249"/>
              </p:ext>
            </p:extLst>
          </p:nvPr>
        </p:nvGraphicFramePr>
        <p:xfrm>
          <a:off x="971600" y="2420888"/>
          <a:ext cx="7416824" cy="3096344"/>
        </p:xfrm>
        <a:graphic>
          <a:graphicData uri="http://schemas.openxmlformats.org/drawingml/2006/table">
            <a:tbl>
              <a:tblPr firstRow="1" firstCol="1" bandRow="1">
                <a:tableStyleId>{5C22544A-7EE6-4342-B048-85BDC9FD1C3A}</a:tableStyleId>
              </a:tblPr>
              <a:tblGrid>
                <a:gridCol w="5873653">
                  <a:extLst>
                    <a:ext uri="{9D8B030D-6E8A-4147-A177-3AD203B41FA5}">
                      <a16:colId xmlns:a16="http://schemas.microsoft.com/office/drawing/2014/main" val="20000"/>
                    </a:ext>
                  </a:extLst>
                </a:gridCol>
                <a:gridCol w="1543171">
                  <a:extLst>
                    <a:ext uri="{9D8B030D-6E8A-4147-A177-3AD203B41FA5}">
                      <a16:colId xmlns:a16="http://schemas.microsoft.com/office/drawing/2014/main" val="20001"/>
                    </a:ext>
                  </a:extLst>
                </a:gridCol>
              </a:tblGrid>
              <a:tr h="1548172">
                <a:tc>
                  <a:txBody>
                    <a:bodyPr/>
                    <a:lstStyle/>
                    <a:p>
                      <a:pPr marL="0" marR="0">
                        <a:lnSpc>
                          <a:spcPct val="115000"/>
                        </a:lnSpc>
                        <a:spcBef>
                          <a:spcPts val="0"/>
                        </a:spcBef>
                        <a:spcAft>
                          <a:spcPts val="1000"/>
                        </a:spcAft>
                      </a:pPr>
                      <a:r>
                        <a:rPr lang="en-US" sz="3200" dirty="0">
                          <a:effectLst/>
                        </a:rPr>
                        <a:t>weight part A.1 (measures) </a:t>
                      </a:r>
                      <a:endParaRPr lang="tr-TR" sz="3200" dirty="0" smtClean="0">
                        <a:effectLst/>
                      </a:endParaRPr>
                    </a:p>
                    <a:p>
                      <a:pPr marL="0" marR="0">
                        <a:lnSpc>
                          <a:spcPct val="115000"/>
                        </a:lnSpc>
                        <a:spcBef>
                          <a:spcPts val="0"/>
                        </a:spcBef>
                        <a:spcAft>
                          <a:spcPts val="1000"/>
                        </a:spcAft>
                      </a:pPr>
                      <a:r>
                        <a:rPr lang="en-US" sz="3200" dirty="0" smtClean="0">
                          <a:effectLst/>
                        </a:rPr>
                        <a:t>(</a:t>
                      </a:r>
                      <a:r>
                        <a:rPr lang="en-US" sz="3200" dirty="0">
                          <a:effectLst/>
                        </a:rPr>
                        <a:t>7 questions)</a:t>
                      </a:r>
                      <a:endParaRPr lang="en-US" sz="4000" dirty="0">
                        <a:effectLst/>
                        <a:latin typeface="Calibri"/>
                        <a:ea typeface="Calibri"/>
                        <a:cs typeface="Times New Roman"/>
                      </a:endParaRPr>
                    </a:p>
                  </a:txBody>
                  <a:tcPr marL="68580" marR="68580" marT="0" marB="0">
                    <a:solidFill>
                      <a:srgbClr val="92D050"/>
                    </a:solidFill>
                  </a:tcPr>
                </a:tc>
                <a:tc>
                  <a:txBody>
                    <a:bodyPr/>
                    <a:lstStyle/>
                    <a:p>
                      <a:pPr marL="0" marR="0">
                        <a:lnSpc>
                          <a:spcPct val="115000"/>
                        </a:lnSpc>
                        <a:spcBef>
                          <a:spcPts val="0"/>
                        </a:spcBef>
                        <a:spcAft>
                          <a:spcPts val="1000"/>
                        </a:spcAft>
                      </a:pPr>
                      <a:r>
                        <a:rPr lang="en-US" sz="3200">
                          <a:effectLst/>
                        </a:rPr>
                        <a:t>70%</a:t>
                      </a:r>
                      <a:endParaRPr lang="en-US" sz="4000">
                        <a:effectLst/>
                        <a:latin typeface="Calibri"/>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r h="1548172">
                <a:tc>
                  <a:txBody>
                    <a:bodyPr/>
                    <a:lstStyle/>
                    <a:p>
                      <a:pPr marL="0" marR="0">
                        <a:lnSpc>
                          <a:spcPct val="115000"/>
                        </a:lnSpc>
                        <a:spcBef>
                          <a:spcPts val="0"/>
                        </a:spcBef>
                        <a:spcAft>
                          <a:spcPts val="1000"/>
                        </a:spcAft>
                      </a:pPr>
                      <a:r>
                        <a:rPr lang="en-US" sz="3200" b="1" kern="1200" dirty="0">
                          <a:solidFill>
                            <a:schemeClr val="lt1"/>
                          </a:solidFill>
                          <a:effectLst/>
                          <a:latin typeface="+mn-lt"/>
                          <a:ea typeface="+mn-ea"/>
                          <a:cs typeface="+mn-cs"/>
                        </a:rPr>
                        <a:t>weight part A.2 (indicators) </a:t>
                      </a:r>
                      <a:endParaRPr lang="tr-TR" sz="3200" b="1" kern="1200" dirty="0" smtClean="0">
                        <a:solidFill>
                          <a:schemeClr val="lt1"/>
                        </a:solidFill>
                        <a:effectLst/>
                        <a:latin typeface="+mn-lt"/>
                        <a:ea typeface="+mn-ea"/>
                        <a:cs typeface="+mn-cs"/>
                      </a:endParaRPr>
                    </a:p>
                    <a:p>
                      <a:pPr marL="0" marR="0">
                        <a:lnSpc>
                          <a:spcPct val="115000"/>
                        </a:lnSpc>
                        <a:spcBef>
                          <a:spcPts val="0"/>
                        </a:spcBef>
                        <a:spcAft>
                          <a:spcPts val="1000"/>
                        </a:spcAft>
                      </a:pPr>
                      <a:r>
                        <a:rPr lang="en-US" sz="3200" b="1" kern="1200" dirty="0" smtClean="0">
                          <a:solidFill>
                            <a:schemeClr val="lt1"/>
                          </a:solidFill>
                          <a:effectLst/>
                          <a:latin typeface="+mn-lt"/>
                          <a:ea typeface="+mn-ea"/>
                          <a:cs typeface="+mn-cs"/>
                        </a:rPr>
                        <a:t>(</a:t>
                      </a:r>
                      <a:r>
                        <a:rPr lang="en-US" sz="3200" b="1" kern="1200" dirty="0">
                          <a:solidFill>
                            <a:schemeClr val="lt1"/>
                          </a:solidFill>
                          <a:effectLst/>
                          <a:latin typeface="+mn-lt"/>
                          <a:ea typeface="+mn-ea"/>
                          <a:cs typeface="+mn-cs"/>
                        </a:rPr>
                        <a:t>7 questions)</a:t>
                      </a:r>
                    </a:p>
                  </a:txBody>
                  <a:tcPr marL="68580" marR="68580" marT="0" marB="0">
                    <a:solidFill>
                      <a:schemeClr val="bg2">
                        <a:lumMod val="50000"/>
                      </a:schemeClr>
                    </a:solidFill>
                  </a:tcPr>
                </a:tc>
                <a:tc>
                  <a:txBody>
                    <a:bodyPr/>
                    <a:lstStyle/>
                    <a:p>
                      <a:pPr marL="0" marR="0">
                        <a:lnSpc>
                          <a:spcPct val="115000"/>
                        </a:lnSpc>
                        <a:spcBef>
                          <a:spcPts val="0"/>
                        </a:spcBef>
                        <a:spcAft>
                          <a:spcPts val="1000"/>
                        </a:spcAft>
                      </a:pPr>
                      <a:r>
                        <a:rPr lang="en-US" sz="3200" b="1" kern="1200" dirty="0">
                          <a:solidFill>
                            <a:schemeClr val="lt1"/>
                          </a:solidFill>
                          <a:effectLst/>
                          <a:latin typeface="+mn-lt"/>
                          <a:ea typeface="+mn-ea"/>
                          <a:cs typeface="+mn-cs"/>
                        </a:rPr>
                        <a:t>30%</a:t>
                      </a:r>
                    </a:p>
                  </a:txBody>
                  <a:tcPr marL="68580" marR="68580" marT="0" marB="0">
                    <a:solidFill>
                      <a:schemeClr val="bg2">
                        <a:lumMod val="50000"/>
                      </a:scheme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165919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1540"/>
            <a:ext cx="8229600" cy="990600"/>
          </a:xfrm>
        </p:spPr>
        <p:txBody>
          <a:bodyPr/>
          <a:lstStyle/>
          <a:p>
            <a:r>
              <a:rPr lang="tr-TR" b="1" dirty="0" smtClean="0"/>
              <a:t>OPAAW Index: </a:t>
            </a:r>
            <a:r>
              <a:rPr lang="tr-TR" b="1" dirty="0" err="1" smtClean="0"/>
              <a:t>Results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2403932"/>
              </p:ext>
            </p:extLst>
          </p:nvPr>
        </p:nvGraphicFramePr>
        <p:xfrm>
          <a:off x="774544" y="1772816"/>
          <a:ext cx="5544616" cy="2294237"/>
        </p:xfrm>
        <a:graphic>
          <a:graphicData uri="http://schemas.openxmlformats.org/drawingml/2006/table">
            <a:tbl>
              <a:tblPr firstRow="1" firstCol="1" bandRow="1">
                <a:tableStyleId>{5C22544A-7EE6-4342-B048-85BDC9FD1C3A}</a:tableStyleId>
              </a:tblPr>
              <a:tblGrid>
                <a:gridCol w="4651505">
                  <a:extLst>
                    <a:ext uri="{9D8B030D-6E8A-4147-A177-3AD203B41FA5}">
                      <a16:colId xmlns:a16="http://schemas.microsoft.com/office/drawing/2014/main" val="20000"/>
                    </a:ext>
                  </a:extLst>
                </a:gridCol>
                <a:gridCol w="893111">
                  <a:extLst>
                    <a:ext uri="{9D8B030D-6E8A-4147-A177-3AD203B41FA5}">
                      <a16:colId xmlns:a16="http://schemas.microsoft.com/office/drawing/2014/main" val="20001"/>
                    </a:ext>
                  </a:extLst>
                </a:gridCol>
              </a:tblGrid>
              <a:tr h="1219127">
                <a:tc>
                  <a:txBody>
                    <a:bodyPr/>
                    <a:lstStyle/>
                    <a:p>
                      <a:pPr marL="0" marR="0" algn="ctr">
                        <a:lnSpc>
                          <a:spcPct val="115000"/>
                        </a:lnSpc>
                        <a:spcBef>
                          <a:spcPts val="0"/>
                        </a:spcBef>
                        <a:spcAft>
                          <a:spcPts val="1000"/>
                        </a:spcAft>
                      </a:pPr>
                      <a:r>
                        <a:rPr lang="en-US" sz="3200" dirty="0">
                          <a:effectLst/>
                        </a:rPr>
                        <a:t>maximum score</a:t>
                      </a:r>
                      <a:endParaRPr lang="en-US" sz="4000" dirty="0">
                        <a:effectLst/>
                        <a:latin typeface="Calibri"/>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1000"/>
                        </a:spcAft>
                      </a:pPr>
                      <a:r>
                        <a:rPr lang="en-US" sz="3200">
                          <a:effectLst/>
                        </a:rPr>
                        <a:t>100</a:t>
                      </a:r>
                      <a:endParaRPr lang="en-US" sz="4000">
                        <a:effectLst/>
                        <a:latin typeface="Calibri"/>
                        <a:ea typeface="Calibri"/>
                        <a:cs typeface="Times New Roman"/>
                      </a:endParaRPr>
                    </a:p>
                  </a:txBody>
                  <a:tcPr marL="68580" marR="68580" marT="0" marB="0">
                    <a:solidFill>
                      <a:schemeClr val="bg2">
                        <a:lumMod val="50000"/>
                      </a:schemeClr>
                    </a:solidFill>
                  </a:tcPr>
                </a:tc>
                <a:extLst>
                  <a:ext uri="{0D108BD9-81ED-4DB2-BD59-A6C34878D82A}">
                    <a16:rowId xmlns:a16="http://schemas.microsoft.com/office/drawing/2014/main" val="10000"/>
                  </a:ext>
                </a:extLst>
              </a:tr>
              <a:tr h="1075110">
                <a:tc>
                  <a:txBody>
                    <a:bodyPr/>
                    <a:lstStyle/>
                    <a:p>
                      <a:pPr marL="0" marR="0" algn="ctr">
                        <a:lnSpc>
                          <a:spcPct val="115000"/>
                        </a:lnSpc>
                        <a:spcBef>
                          <a:spcPts val="0"/>
                        </a:spcBef>
                        <a:spcAft>
                          <a:spcPts val="1000"/>
                        </a:spcAft>
                      </a:pPr>
                      <a:r>
                        <a:rPr lang="en-US" sz="3200" b="1" kern="1200" dirty="0">
                          <a:solidFill>
                            <a:schemeClr val="lt1"/>
                          </a:solidFill>
                          <a:effectLst/>
                          <a:latin typeface="+mn-lt"/>
                          <a:ea typeface="+mn-ea"/>
                          <a:cs typeface="+mn-cs"/>
                        </a:rPr>
                        <a:t>minimum score</a:t>
                      </a:r>
                    </a:p>
                  </a:txBody>
                  <a:tcPr marL="68580" marR="68580" marT="0" marB="0">
                    <a:solidFill>
                      <a:schemeClr val="tx2">
                        <a:lumMod val="60000"/>
                        <a:lumOff val="40000"/>
                      </a:schemeClr>
                    </a:solidFill>
                  </a:tcPr>
                </a:tc>
                <a:tc>
                  <a:txBody>
                    <a:bodyPr/>
                    <a:lstStyle/>
                    <a:p>
                      <a:pPr marL="0" marR="0" algn="ctr">
                        <a:lnSpc>
                          <a:spcPct val="115000"/>
                        </a:lnSpc>
                        <a:spcBef>
                          <a:spcPts val="0"/>
                        </a:spcBef>
                        <a:spcAft>
                          <a:spcPts val="1000"/>
                        </a:spcAft>
                      </a:pPr>
                      <a:r>
                        <a:rPr lang="en-US" sz="3200" b="1" kern="1200" dirty="0">
                          <a:solidFill>
                            <a:schemeClr val="lt1"/>
                          </a:solidFill>
                          <a:effectLst/>
                          <a:latin typeface="+mn-lt"/>
                          <a:ea typeface="+mn-ea"/>
                          <a:cs typeface="+mn-cs"/>
                        </a:rPr>
                        <a:t>0</a:t>
                      </a: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F302176B-0E47-46AC-8F43-DAB4B8A37D06}" type="slidenum">
              <a:rPr lang="tr-TR" smtClean="0"/>
              <a:t>19</a:t>
            </a:fld>
            <a:endParaRPr lang="tr-TR"/>
          </a:p>
        </p:txBody>
      </p:sp>
      <p:graphicFrame>
        <p:nvGraphicFramePr>
          <p:cNvPr id="6" name="Table 5"/>
          <p:cNvGraphicFramePr>
            <a:graphicFrameLocks noGrp="1"/>
          </p:cNvGraphicFramePr>
          <p:nvPr>
            <p:extLst>
              <p:ext uri="{D42A27DB-BD31-4B8C-83A1-F6EECF244321}">
                <p14:modId xmlns:p14="http://schemas.microsoft.com/office/powerpoint/2010/main" val="3382293435"/>
              </p:ext>
            </p:extLst>
          </p:nvPr>
        </p:nvGraphicFramePr>
        <p:xfrm>
          <a:off x="827584" y="4869160"/>
          <a:ext cx="5582552" cy="1140805"/>
        </p:xfrm>
        <a:graphic>
          <a:graphicData uri="http://schemas.openxmlformats.org/drawingml/2006/table">
            <a:tbl>
              <a:tblPr firstRow="1" firstCol="1" bandRow="1">
                <a:tableStyleId>{5C22544A-7EE6-4342-B048-85BDC9FD1C3A}</a:tableStyleId>
              </a:tblPr>
              <a:tblGrid>
                <a:gridCol w="2307726">
                  <a:extLst>
                    <a:ext uri="{9D8B030D-6E8A-4147-A177-3AD203B41FA5}">
                      <a16:colId xmlns:a16="http://schemas.microsoft.com/office/drawing/2014/main" val="20000"/>
                    </a:ext>
                  </a:extLst>
                </a:gridCol>
                <a:gridCol w="3274826">
                  <a:extLst>
                    <a:ext uri="{9D8B030D-6E8A-4147-A177-3AD203B41FA5}">
                      <a16:colId xmlns:a16="http://schemas.microsoft.com/office/drawing/2014/main" val="20001"/>
                    </a:ext>
                  </a:extLst>
                </a:gridCol>
              </a:tblGrid>
              <a:tr h="648072">
                <a:tc>
                  <a:txBody>
                    <a:bodyPr/>
                    <a:lstStyle/>
                    <a:p>
                      <a:pPr marL="0" marR="0">
                        <a:lnSpc>
                          <a:spcPct val="115000"/>
                        </a:lnSpc>
                        <a:spcBef>
                          <a:spcPts val="0"/>
                        </a:spcBef>
                        <a:spcAft>
                          <a:spcPts val="1000"/>
                        </a:spcAft>
                      </a:pPr>
                      <a:r>
                        <a:rPr lang="en-US" sz="1800" b="1" kern="1200" dirty="0">
                          <a:solidFill>
                            <a:schemeClr val="lt1"/>
                          </a:solidFill>
                          <a:effectLst/>
                          <a:latin typeface="+mn-lt"/>
                          <a:ea typeface="+mn-ea"/>
                          <a:cs typeface="+mn-cs"/>
                        </a:rPr>
                        <a:t>On-Track</a:t>
                      </a:r>
                    </a:p>
                  </a:txBody>
                  <a:tcPr marL="68580" marR="68580" marT="0" marB="0">
                    <a:solidFill>
                      <a:srgbClr val="00B050"/>
                    </a:solidFill>
                  </a:tcPr>
                </a:tc>
                <a:tc>
                  <a:txBody>
                    <a:bodyPr/>
                    <a:lstStyle/>
                    <a:p>
                      <a:pPr marL="0" marR="0">
                        <a:lnSpc>
                          <a:spcPct val="115000"/>
                        </a:lnSpc>
                        <a:spcBef>
                          <a:spcPts val="0"/>
                        </a:spcBef>
                        <a:spcAft>
                          <a:spcPts val="1000"/>
                        </a:spcAft>
                      </a:pPr>
                      <a:r>
                        <a:rPr lang="en-US" sz="1800" b="1" kern="1200" dirty="0">
                          <a:solidFill>
                            <a:schemeClr val="lt1"/>
                          </a:solidFill>
                          <a:effectLst/>
                          <a:latin typeface="+mn-lt"/>
                          <a:ea typeface="+mn-ea"/>
                          <a:cs typeface="+mn-cs"/>
                        </a:rPr>
                        <a:t>equal and higher than 60</a:t>
                      </a:r>
                    </a:p>
                  </a:txBody>
                  <a:tcPr marL="68580" marR="68580" marT="0" marB="0">
                    <a:solidFill>
                      <a:srgbClr val="00B050"/>
                    </a:solidFill>
                  </a:tcPr>
                </a:tc>
                <a:extLst>
                  <a:ext uri="{0D108BD9-81ED-4DB2-BD59-A6C34878D82A}">
                    <a16:rowId xmlns:a16="http://schemas.microsoft.com/office/drawing/2014/main" val="10000"/>
                  </a:ext>
                </a:extLst>
              </a:tr>
              <a:tr h="492733">
                <a:tc>
                  <a:txBody>
                    <a:bodyPr/>
                    <a:lstStyle/>
                    <a:p>
                      <a:pPr marL="0" marR="0">
                        <a:lnSpc>
                          <a:spcPct val="115000"/>
                        </a:lnSpc>
                        <a:spcBef>
                          <a:spcPts val="0"/>
                        </a:spcBef>
                        <a:spcAft>
                          <a:spcPts val="1000"/>
                        </a:spcAft>
                      </a:pPr>
                      <a:r>
                        <a:rPr lang="en-US" sz="1800" b="1">
                          <a:effectLst/>
                        </a:rPr>
                        <a:t>Off-Track</a:t>
                      </a:r>
                      <a:endParaRPr lang="en-US" sz="1800" b="1">
                        <a:effectLst/>
                        <a:latin typeface="Calibri"/>
                        <a:ea typeface="Calibri"/>
                        <a:cs typeface="Times New Roman"/>
                      </a:endParaRPr>
                    </a:p>
                  </a:txBody>
                  <a:tcPr marL="68580" marR="68580" marT="0" marB="0">
                    <a:solidFill>
                      <a:schemeClr val="tx2">
                        <a:lumMod val="60000"/>
                        <a:lumOff val="40000"/>
                      </a:schemeClr>
                    </a:solidFill>
                  </a:tcPr>
                </a:tc>
                <a:tc>
                  <a:txBody>
                    <a:bodyPr/>
                    <a:lstStyle/>
                    <a:p>
                      <a:pPr marL="0" marR="0">
                        <a:lnSpc>
                          <a:spcPct val="115000"/>
                        </a:lnSpc>
                        <a:spcBef>
                          <a:spcPts val="0"/>
                        </a:spcBef>
                        <a:spcAft>
                          <a:spcPts val="1000"/>
                        </a:spcAft>
                      </a:pPr>
                      <a:r>
                        <a:rPr lang="en-US" sz="1800" b="1" dirty="0">
                          <a:effectLst/>
                        </a:rPr>
                        <a:t>below 60</a:t>
                      </a:r>
                      <a:endParaRPr lang="en-US" sz="1800" b="1" dirty="0">
                        <a:effectLst/>
                        <a:latin typeface="Calibri"/>
                        <a:ea typeface="Calibri"/>
                        <a:cs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683568" y="4365109"/>
            <a:ext cx="57265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Country Classification Based on their OPAAW Index Scores</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9552" y="1340768"/>
            <a:ext cx="6768752" cy="369332"/>
          </a:xfrm>
          <a:prstGeom prst="rect">
            <a:avLst/>
          </a:prstGeom>
        </p:spPr>
        <p:txBody>
          <a:bodyPr wrap="square">
            <a:spAutoFit/>
          </a:bodyPr>
          <a:lstStyle/>
          <a:p>
            <a:r>
              <a:rPr lang="en-US" b="1" dirty="0"/>
              <a:t>The OPAAW Index Maximum and Minimum Values</a:t>
            </a:r>
            <a:endParaRPr lang="en-US" dirty="0"/>
          </a:p>
        </p:txBody>
      </p:sp>
    </p:spTree>
    <p:extLst>
      <p:ext uri="{BB962C8B-B14F-4D97-AF65-F5344CB8AC3E}">
        <p14:creationId xmlns:p14="http://schemas.microsoft.com/office/powerpoint/2010/main" val="259939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Outline</a:t>
            </a:r>
            <a:endParaRPr lang="en-US" dirty="0"/>
          </a:p>
        </p:txBody>
      </p:sp>
      <p:sp>
        <p:nvSpPr>
          <p:cNvPr id="3" name="Content Placeholder 2"/>
          <p:cNvSpPr>
            <a:spLocks noGrp="1"/>
          </p:cNvSpPr>
          <p:nvPr>
            <p:ph idx="1"/>
          </p:nvPr>
        </p:nvSpPr>
        <p:spPr/>
        <p:txBody>
          <a:bodyPr/>
          <a:lstStyle/>
          <a:p>
            <a:r>
              <a:rPr lang="tr-TR" sz="3200" b="1" dirty="0" smtClean="0"/>
              <a:t>I. </a:t>
            </a:r>
            <a:r>
              <a:rPr lang="tr-TR" sz="3200" b="1" cap="small" dirty="0" smtClean="0"/>
              <a:t>INTRODUCTION</a:t>
            </a:r>
          </a:p>
          <a:p>
            <a:pPr marL="0" indent="0">
              <a:buNone/>
            </a:pPr>
            <a:endParaRPr lang="tr-TR" sz="3200" b="1" cap="small" dirty="0" smtClean="0"/>
          </a:p>
          <a:p>
            <a:r>
              <a:rPr lang="tr-TR" sz="3200" b="1" dirty="0" smtClean="0"/>
              <a:t>II. </a:t>
            </a:r>
            <a:r>
              <a:rPr lang="tr-TR" sz="3200" b="1" cap="small" dirty="0" smtClean="0"/>
              <a:t>DETAILS OF THE </a:t>
            </a:r>
            <a:r>
              <a:rPr lang="en-US" sz="3200" b="1" cap="small" dirty="0" smtClean="0"/>
              <a:t>OPAAW SURVEY</a:t>
            </a:r>
            <a:endParaRPr lang="tr-TR" sz="3200" b="1" cap="small" dirty="0" smtClean="0"/>
          </a:p>
          <a:p>
            <a:pPr marL="0" indent="0">
              <a:buNone/>
            </a:pPr>
            <a:endParaRPr lang="tr-TR" sz="3200" b="1" cap="small" dirty="0" smtClean="0"/>
          </a:p>
          <a:p>
            <a:r>
              <a:rPr lang="tr-TR" sz="3200" b="1" dirty="0" smtClean="0"/>
              <a:t>III: </a:t>
            </a:r>
            <a:r>
              <a:rPr lang="tr-TR" sz="3200" b="1" cap="small" dirty="0" smtClean="0"/>
              <a:t>IMPLEMENTATION</a:t>
            </a:r>
            <a:endParaRPr lang="en-US" sz="3200" b="1" cap="small" dirty="0" smtClean="0"/>
          </a:p>
          <a:p>
            <a:endParaRPr lang="en-US" b="1" dirty="0"/>
          </a:p>
        </p:txBody>
      </p:sp>
      <p:sp>
        <p:nvSpPr>
          <p:cNvPr id="5" name="Slide Number Placeholder 4"/>
          <p:cNvSpPr>
            <a:spLocks noGrp="1"/>
          </p:cNvSpPr>
          <p:nvPr>
            <p:ph type="sldNum" sz="quarter" idx="12"/>
          </p:nvPr>
        </p:nvSpPr>
        <p:spPr/>
        <p:txBody>
          <a:bodyPr/>
          <a:lstStyle/>
          <a:p>
            <a:fld id="{F302176B-0E47-46AC-8F43-DAB4B8A37D06}" type="slidenum">
              <a:rPr lang="tr-TR" smtClean="0"/>
              <a:t>2</a:t>
            </a:fld>
            <a:endParaRPr lang="tr-TR" dirty="0"/>
          </a:p>
        </p:txBody>
      </p:sp>
    </p:spTree>
    <p:extLst>
      <p:ext uri="{BB962C8B-B14F-4D97-AF65-F5344CB8AC3E}">
        <p14:creationId xmlns:p14="http://schemas.microsoft.com/office/powerpoint/2010/main" val="5293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b="1" dirty="0" smtClean="0"/>
              <a:t>A H</a:t>
            </a:r>
            <a:r>
              <a:rPr lang="en-US" sz="3600" b="1" dirty="0" err="1" smtClean="0"/>
              <a:t>ypothetical</a:t>
            </a:r>
            <a:r>
              <a:rPr lang="en-US" sz="3600" b="1" dirty="0" smtClean="0"/>
              <a:t> </a:t>
            </a:r>
            <a:r>
              <a:rPr lang="tr-TR" sz="3600" b="1" dirty="0" err="1" smtClean="0"/>
              <a:t>Example</a:t>
            </a:r>
            <a:r>
              <a:rPr lang="tr-TR" sz="3600" b="1" dirty="0" smtClean="0"/>
              <a:t>: </a:t>
            </a:r>
            <a:r>
              <a:rPr lang="en-US" sz="3600" b="1" dirty="0"/>
              <a:t>Country </a:t>
            </a:r>
            <a:r>
              <a:rPr lang="tr-TR" sz="3600" b="1" dirty="0" err="1" smtClean="0"/>
              <a:t>Orange</a:t>
            </a:r>
            <a:r>
              <a:rPr lang="en-US" b="1" dirty="0">
                <a:solidFill>
                  <a:srgbClr val="000000"/>
                </a:solidFill>
                <a:latin typeface="Calibri"/>
              </a:rPr>
              <a:t/>
            </a:r>
            <a:br>
              <a:rPr lang="en-US" b="1" dirty="0">
                <a:solidFill>
                  <a:srgbClr val="000000"/>
                </a:solidFill>
                <a:latin typeface="Calibri"/>
              </a:rPr>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20</a:t>
            </a:fld>
            <a:endParaRPr lang="tr-TR"/>
          </a:p>
        </p:txBody>
      </p:sp>
      <p:graphicFrame>
        <p:nvGraphicFramePr>
          <p:cNvPr id="5" name="Table 4"/>
          <p:cNvGraphicFramePr>
            <a:graphicFrameLocks noGrp="1"/>
          </p:cNvGraphicFramePr>
          <p:nvPr>
            <p:extLst>
              <p:ext uri="{D42A27DB-BD31-4B8C-83A1-F6EECF244321}">
                <p14:modId xmlns:p14="http://schemas.microsoft.com/office/powerpoint/2010/main" val="109549357"/>
              </p:ext>
            </p:extLst>
          </p:nvPr>
        </p:nvGraphicFramePr>
        <p:xfrm>
          <a:off x="323528" y="1628800"/>
          <a:ext cx="4968552" cy="4391025"/>
        </p:xfrm>
        <a:graphic>
          <a:graphicData uri="http://schemas.openxmlformats.org/drawingml/2006/table">
            <a:tbl>
              <a:tblPr>
                <a:tableStyleId>{5C22544A-7EE6-4342-B048-85BDC9FD1C3A}</a:tableStyleId>
              </a:tblPr>
              <a:tblGrid>
                <a:gridCol w="2618892">
                  <a:extLst>
                    <a:ext uri="{9D8B030D-6E8A-4147-A177-3AD203B41FA5}">
                      <a16:colId xmlns:a16="http://schemas.microsoft.com/office/drawing/2014/main" val="20000"/>
                    </a:ext>
                  </a:extLst>
                </a:gridCol>
                <a:gridCol w="783220">
                  <a:extLst>
                    <a:ext uri="{9D8B030D-6E8A-4147-A177-3AD203B41FA5}">
                      <a16:colId xmlns:a16="http://schemas.microsoft.com/office/drawing/2014/main" val="20001"/>
                    </a:ext>
                  </a:extLst>
                </a:gridCol>
                <a:gridCol w="783220">
                  <a:extLst>
                    <a:ext uri="{9D8B030D-6E8A-4147-A177-3AD203B41FA5}">
                      <a16:colId xmlns:a16="http://schemas.microsoft.com/office/drawing/2014/main" val="20002"/>
                    </a:ext>
                  </a:extLst>
                </a:gridCol>
                <a:gridCol w="783220">
                  <a:extLst>
                    <a:ext uri="{9D8B030D-6E8A-4147-A177-3AD203B41FA5}">
                      <a16:colId xmlns:a16="http://schemas.microsoft.com/office/drawing/2014/main" val="20003"/>
                    </a:ext>
                  </a:extLst>
                </a:gridCol>
              </a:tblGrid>
              <a:tr h="0">
                <a:tc gridSpan="4">
                  <a:txBody>
                    <a:bodyPr/>
                    <a:lstStyle/>
                    <a:p>
                      <a:pPr algn="ctr" fontAlgn="b"/>
                      <a:r>
                        <a:rPr lang="en-US" sz="2000" u="none" strike="noStrike" dirty="0">
                          <a:effectLst/>
                        </a:rPr>
                        <a:t>Country Orange</a:t>
                      </a:r>
                      <a:endParaRPr lang="en-US" sz="20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Yes</a:t>
                      </a:r>
                      <a:endParaRPr lang="en-US" sz="2000" b="1" i="0" u="none" strike="noStrike">
                        <a:solidFill>
                          <a:srgbClr val="000000"/>
                        </a:solidFill>
                        <a:effectLst/>
                        <a:latin typeface="Calibri"/>
                      </a:endParaRPr>
                    </a:p>
                  </a:txBody>
                  <a:tcPr marL="9525" marR="9525" marT="9525" marB="0" anchor="b"/>
                </a:tc>
                <a:tc>
                  <a:txBody>
                    <a:bodyPr/>
                    <a:lstStyle/>
                    <a:p>
                      <a:pPr algn="l" fontAlgn="b"/>
                      <a:r>
                        <a:rPr lang="en-US" sz="2000" u="none" strike="noStrike">
                          <a:effectLst/>
                        </a:rPr>
                        <a:t>No</a:t>
                      </a:r>
                      <a:endParaRPr lang="en-US" sz="2000" b="1" i="0" u="none" strike="noStrike">
                        <a:solidFill>
                          <a:srgbClr val="000000"/>
                        </a:solidFill>
                        <a:effectLst/>
                        <a:latin typeface="Calibri"/>
                      </a:endParaRPr>
                    </a:p>
                  </a:txBody>
                  <a:tcPr marL="9525" marR="9525" marT="9525" marB="0" anchor="b"/>
                </a:tc>
                <a:tc>
                  <a:txBody>
                    <a:bodyPr/>
                    <a:lstStyle/>
                    <a:p>
                      <a:pPr algn="l" fontAlgn="b"/>
                      <a:r>
                        <a:rPr lang="en-US" sz="2000" u="none" strike="noStrike">
                          <a:effectLst/>
                        </a:rPr>
                        <a:t>N/A</a:t>
                      </a:r>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effectLst/>
                        </a:rPr>
                        <a:t>part A.1</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30</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20</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4</a:t>
                      </a:r>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000" u="none" strike="noStrike">
                          <a:effectLst/>
                        </a:rPr>
                        <a:t>part A.2</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200</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30</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7</a:t>
                      </a:r>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b="1" u="none" strike="noStrike" dirty="0">
                          <a:effectLst/>
                        </a:rPr>
                        <a:t>Net Score</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000" u="none" strike="noStrike" dirty="0">
                          <a:effectLst/>
                        </a:rPr>
                        <a:t>part A.1</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10</a:t>
                      </a:r>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000" u="none" strike="noStrike">
                          <a:effectLst/>
                        </a:rPr>
                        <a:t>part A.2</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170</a:t>
                      </a:r>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l" fontAlgn="b"/>
                      <a:r>
                        <a:rPr lang="en-US" sz="2000" b="1" u="none" strike="noStrike" dirty="0">
                          <a:effectLst/>
                        </a:rPr>
                        <a:t>Weighted Net Score</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l" fontAlgn="b"/>
                      <a:r>
                        <a:rPr lang="en-US" sz="2000" u="none" strike="noStrike">
                          <a:effectLst/>
                        </a:rPr>
                        <a:t>part A.1</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7</a:t>
                      </a:r>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190500">
                <a:tc>
                  <a:txBody>
                    <a:bodyPr/>
                    <a:lstStyle/>
                    <a:p>
                      <a:pPr algn="l" fontAlgn="b"/>
                      <a:r>
                        <a:rPr lang="en-US" sz="2000" u="none" strike="noStrike">
                          <a:effectLst/>
                        </a:rPr>
                        <a:t>part A.2</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51</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190500">
                <a:tc>
                  <a:txBody>
                    <a:bodyPr/>
                    <a:lstStyle/>
                    <a:p>
                      <a:pPr algn="l" fontAlgn="b"/>
                      <a:r>
                        <a:rPr lang="en-US" sz="2000" b="1" u="none" strike="noStrike" dirty="0">
                          <a:effectLst/>
                        </a:rPr>
                        <a:t>Sum of Weighted Net Score</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2000" b="1" u="none" strike="noStrike" dirty="0">
                          <a:effectLst/>
                        </a:rPr>
                        <a:t>58</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6" name="Right Arrow 5"/>
          <p:cNvSpPr/>
          <p:nvPr/>
        </p:nvSpPr>
        <p:spPr>
          <a:xfrm>
            <a:off x="5364088" y="3212976"/>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88224" y="2708920"/>
            <a:ext cx="230425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OPAAW INDEX SCORE of COUNTRY ORANGE</a:t>
            </a:r>
          </a:p>
          <a:p>
            <a:pPr algn="ctr"/>
            <a:r>
              <a:rPr lang="tr-TR" dirty="0" smtClean="0"/>
              <a:t> =  76.6</a:t>
            </a:r>
            <a:endParaRPr lang="en-US" dirty="0"/>
          </a:p>
        </p:txBody>
      </p:sp>
      <p:sp>
        <p:nvSpPr>
          <p:cNvPr id="8" name="Oval 7"/>
          <p:cNvSpPr/>
          <p:nvPr/>
        </p:nvSpPr>
        <p:spPr>
          <a:xfrm>
            <a:off x="6876256" y="3209528"/>
            <a:ext cx="1728192"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ON TRACK</a:t>
            </a:r>
            <a:endParaRPr lang="en-US" sz="2000" b="1" dirty="0"/>
          </a:p>
        </p:txBody>
      </p:sp>
    </p:spTree>
    <p:extLst>
      <p:ext uri="{BB962C8B-B14F-4D97-AF65-F5344CB8AC3E}">
        <p14:creationId xmlns:p14="http://schemas.microsoft.com/office/powerpoint/2010/main" val="15212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543672"/>
          </a:xfrm>
        </p:spPr>
        <p:txBody>
          <a:bodyPr>
            <a:normAutofit/>
          </a:bodyPr>
          <a:lstStyle/>
          <a:p>
            <a:r>
              <a:rPr lang="tr-TR" dirty="0"/>
              <a:t/>
            </a:r>
            <a:br>
              <a:rPr lang="tr-TR" dirty="0"/>
            </a:br>
            <a:r>
              <a:rPr lang="tr-TR" dirty="0" smtClean="0"/>
              <a:t/>
            </a:r>
            <a:br>
              <a:rPr lang="tr-TR" dirty="0" smtClean="0"/>
            </a:br>
            <a:r>
              <a:rPr lang="tr-TR" dirty="0"/>
              <a:t>Part </a:t>
            </a:r>
            <a:r>
              <a:rPr lang="tr-TR" dirty="0" smtClean="0"/>
              <a:t>III. IMPLEMENTATION</a:t>
            </a:r>
            <a:endParaRPr lang="en-US" dirty="0"/>
          </a:p>
        </p:txBody>
      </p:sp>
      <p:sp>
        <p:nvSpPr>
          <p:cNvPr id="5" name="Content Placeholder 3"/>
          <p:cNvSpPr txBox="1">
            <a:spLocks/>
          </p:cNvSpPr>
          <p:nvPr/>
        </p:nvSpPr>
        <p:spPr>
          <a:xfrm>
            <a:off x="467544" y="476672"/>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1247153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Framework of </a:t>
            </a:r>
            <a:r>
              <a:rPr lang="tr-TR" b="1" dirty="0" err="1" smtClean="0"/>
              <a:t>the</a:t>
            </a:r>
            <a:r>
              <a:rPr lang="tr-TR" b="1" dirty="0" smtClean="0"/>
              <a:t> </a:t>
            </a:r>
            <a:r>
              <a:rPr lang="tr-TR" b="1" dirty="0" err="1" smtClean="0"/>
              <a:t>Survey</a:t>
            </a:r>
            <a:r>
              <a:rPr lang="tr-TR" dirty="0"/>
              <a:t/>
            </a:r>
            <a:br>
              <a:rPr lang="tr-TR" dirty="0"/>
            </a:br>
            <a:endParaRPr lang="en-US" dirty="0"/>
          </a:p>
        </p:txBody>
      </p:sp>
      <p:sp>
        <p:nvSpPr>
          <p:cNvPr id="3" name="Content Placeholder 2"/>
          <p:cNvSpPr>
            <a:spLocks noGrp="1"/>
          </p:cNvSpPr>
          <p:nvPr>
            <p:ph idx="1"/>
          </p:nvPr>
        </p:nvSpPr>
        <p:spPr>
          <a:xfrm>
            <a:off x="457200" y="1124744"/>
            <a:ext cx="8579296" cy="5544616"/>
          </a:xfrm>
        </p:spPr>
        <p:txBody>
          <a:bodyPr>
            <a:normAutofit fontScale="85000" lnSpcReduction="10000"/>
          </a:bodyPr>
          <a:lstStyle/>
          <a:p>
            <a:pPr>
              <a:lnSpc>
                <a:spcPct val="120000"/>
              </a:lnSpc>
            </a:pPr>
            <a:r>
              <a:rPr lang="en-US" sz="3100" dirty="0" smtClean="0"/>
              <a:t>The Survey will be filled </a:t>
            </a:r>
            <a:r>
              <a:rPr lang="tr-TR" sz="3100" dirty="0" smtClean="0"/>
              <a:t>out</a:t>
            </a:r>
            <a:r>
              <a:rPr lang="en-US" sz="3100" dirty="0" smtClean="0"/>
              <a:t> </a:t>
            </a:r>
            <a:r>
              <a:rPr lang="en-US" sz="3100" b="1" dirty="0" smtClean="0">
                <a:solidFill>
                  <a:srgbClr val="FF0000"/>
                </a:solidFill>
              </a:rPr>
              <a:t>online </a:t>
            </a:r>
            <a:r>
              <a:rPr lang="en-US" sz="3100" dirty="0" smtClean="0"/>
              <a:t>by the </a:t>
            </a:r>
            <a:r>
              <a:rPr lang="en-US" sz="3100" b="1" dirty="0" smtClean="0">
                <a:solidFill>
                  <a:srgbClr val="FF0000"/>
                </a:solidFill>
              </a:rPr>
              <a:t>focal point </a:t>
            </a:r>
            <a:r>
              <a:rPr lang="en-US" sz="3100" dirty="0" smtClean="0"/>
              <a:t>assigned by his/her country </a:t>
            </a:r>
            <a:r>
              <a:rPr lang="en-US" sz="3100" b="1" dirty="0" smtClean="0">
                <a:solidFill>
                  <a:srgbClr val="FF0000"/>
                </a:solidFill>
              </a:rPr>
              <a:t>periodically (every two-year)</a:t>
            </a:r>
            <a:r>
              <a:rPr lang="en-US" sz="3100" b="1" dirty="0" smtClean="0"/>
              <a:t>.</a:t>
            </a:r>
            <a:endParaRPr lang="tr-TR" sz="3100" b="1" dirty="0" smtClean="0"/>
          </a:p>
          <a:p>
            <a:r>
              <a:rPr lang="en-US" sz="3200" dirty="0" smtClean="0"/>
              <a:t>Arabic</a:t>
            </a:r>
            <a:r>
              <a:rPr lang="en-US" sz="3200" dirty="0"/>
              <a:t>: </a:t>
            </a:r>
            <a:r>
              <a:rPr lang="en-US" sz="3200" u="sng" dirty="0">
                <a:hlinkClick r:id="rId3"/>
              </a:rPr>
              <a:t>https://www.surveymonkey.com/r/opaaw-ar</a:t>
            </a:r>
            <a:endParaRPr lang="en-US" sz="3200" dirty="0"/>
          </a:p>
          <a:p>
            <a:r>
              <a:rPr lang="en-US" sz="3200" dirty="0"/>
              <a:t>English: </a:t>
            </a:r>
            <a:r>
              <a:rPr lang="en-US" sz="3200" u="sng" dirty="0">
                <a:hlinkClick r:id="rId4"/>
              </a:rPr>
              <a:t>https://www.surveymonkey.com/r/opaaw-en</a:t>
            </a:r>
            <a:endParaRPr lang="en-US" sz="3200" dirty="0"/>
          </a:p>
          <a:p>
            <a:r>
              <a:rPr lang="en-US" sz="3200" dirty="0"/>
              <a:t>French: </a:t>
            </a:r>
            <a:r>
              <a:rPr lang="en-US" sz="3200" u="sng" dirty="0">
                <a:hlinkClick r:id="rId5"/>
              </a:rPr>
              <a:t>https://www.surveymonkey.com/r/opaaw-fr</a:t>
            </a:r>
            <a:endParaRPr lang="en-US" sz="3200" dirty="0"/>
          </a:p>
          <a:p>
            <a:pPr marL="0" indent="0">
              <a:lnSpc>
                <a:spcPct val="120000"/>
              </a:lnSpc>
              <a:buNone/>
            </a:pPr>
            <a:endParaRPr lang="en-US" sz="3100" b="1" dirty="0" smtClean="0">
              <a:solidFill>
                <a:srgbClr val="FF0000"/>
              </a:solidFill>
            </a:endParaRPr>
          </a:p>
          <a:p>
            <a:pPr>
              <a:lnSpc>
                <a:spcPct val="120000"/>
              </a:lnSpc>
            </a:pPr>
            <a:r>
              <a:rPr lang="en-US" sz="3100" dirty="0" smtClean="0"/>
              <a:t>S/he is expected to be a senior level decision-maker at the Ministry of Women Affairs/State Commission on Women Advancement or any other relevant public authority.</a:t>
            </a:r>
          </a:p>
          <a:p>
            <a:pPr marL="0" indent="0">
              <a:lnSpc>
                <a:spcPct val="120000"/>
              </a:lnSpc>
              <a:buNone/>
            </a:pPr>
            <a:endParaRPr lang="en-US" sz="3100"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3719711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Framework of </a:t>
            </a:r>
            <a:r>
              <a:rPr lang="tr-TR" b="1" dirty="0" err="1" smtClean="0"/>
              <a:t>the</a:t>
            </a:r>
            <a:r>
              <a:rPr lang="tr-TR" b="1" dirty="0" smtClean="0"/>
              <a:t> </a:t>
            </a:r>
            <a:r>
              <a:rPr lang="tr-TR" b="1" dirty="0" err="1" smtClean="0"/>
              <a:t>Survey</a:t>
            </a:r>
            <a:r>
              <a:rPr lang="tr-TR" dirty="0"/>
              <a:t/>
            </a:r>
            <a:br>
              <a:rPr lang="tr-TR" dirty="0"/>
            </a:br>
            <a:endParaRPr lang="en-US" dirty="0"/>
          </a:p>
        </p:txBody>
      </p:sp>
      <p:sp>
        <p:nvSpPr>
          <p:cNvPr id="3" name="Content Placeholder 2"/>
          <p:cNvSpPr>
            <a:spLocks noGrp="1"/>
          </p:cNvSpPr>
          <p:nvPr>
            <p:ph idx="1"/>
          </p:nvPr>
        </p:nvSpPr>
        <p:spPr>
          <a:xfrm>
            <a:off x="457200" y="1124744"/>
            <a:ext cx="8579296" cy="5544616"/>
          </a:xfrm>
        </p:spPr>
        <p:txBody>
          <a:bodyPr>
            <a:normAutofit/>
          </a:bodyPr>
          <a:lstStyle/>
          <a:p>
            <a:r>
              <a:rPr lang="en-US" sz="4800" dirty="0" smtClean="0"/>
              <a:t>English</a:t>
            </a:r>
            <a:r>
              <a:rPr lang="en-US" sz="4800" dirty="0"/>
              <a:t>: </a:t>
            </a:r>
            <a:endParaRPr lang="tr-TR" sz="4800" dirty="0" smtClean="0"/>
          </a:p>
          <a:p>
            <a:pPr marL="0" indent="0">
              <a:buNone/>
            </a:pPr>
            <a:endParaRPr lang="tr-TR" sz="4800" u="sng" dirty="0">
              <a:hlinkClick r:id="rId3"/>
            </a:endParaRPr>
          </a:p>
          <a:p>
            <a:pPr marL="0" indent="0">
              <a:buNone/>
            </a:pPr>
            <a:r>
              <a:rPr lang="en-US" sz="4800" u="sng" dirty="0" smtClean="0">
                <a:hlinkClick r:id="rId3"/>
              </a:rPr>
              <a:t>https</a:t>
            </a:r>
            <a:r>
              <a:rPr lang="en-US" sz="4800" u="sng" dirty="0">
                <a:hlinkClick r:id="rId3"/>
              </a:rPr>
              <a:t>://www.surveymonkey.com/r/opaaw-en</a:t>
            </a:r>
            <a:endParaRPr lang="en-US" sz="4800" dirty="0"/>
          </a:p>
          <a:p>
            <a:pPr marL="0" indent="0">
              <a:lnSpc>
                <a:spcPct val="120000"/>
              </a:lnSpc>
              <a:buNone/>
            </a:pPr>
            <a:endParaRPr lang="en-US" sz="3100"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823120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02176B-0E47-46AC-8F43-DAB4B8A37D06}" type="slidenum">
              <a:rPr lang="tr-TR" smtClean="0"/>
              <a:t>24</a:t>
            </a:fld>
            <a:endParaRPr lang="tr-T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79" t="13158" r="25292" b="5674"/>
          <a:stretch/>
        </p:blipFill>
        <p:spPr bwMode="auto">
          <a:xfrm>
            <a:off x="0" y="0"/>
            <a:ext cx="91440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980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02176B-0E47-46AC-8F43-DAB4B8A37D06}" type="slidenum">
              <a:rPr lang="tr-TR" smtClean="0"/>
              <a:t>25</a:t>
            </a:fld>
            <a:endParaRPr lang="tr-T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5" t="19531" r="25183" b="9895"/>
          <a:stretch/>
        </p:blipFill>
        <p:spPr bwMode="auto">
          <a:xfrm>
            <a:off x="31576" y="116632"/>
            <a:ext cx="8964488" cy="673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94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02176B-0E47-46AC-8F43-DAB4B8A37D06}" type="slidenum">
              <a:rPr lang="tr-TR" smtClean="0"/>
              <a:t>26</a:t>
            </a:fld>
            <a:endParaRPr lang="tr-T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5" t="19531" r="25183" b="9895"/>
          <a:stretch/>
        </p:blipFill>
        <p:spPr bwMode="auto">
          <a:xfrm>
            <a:off x="31576" y="116632"/>
            <a:ext cx="8964488" cy="673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43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02176B-0E47-46AC-8F43-DAB4B8A37D06}" type="slidenum">
              <a:rPr lang="tr-TR" smtClean="0"/>
              <a:t>27</a:t>
            </a:fld>
            <a:endParaRPr lang="tr-T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445" t="13021" r="14495" b="23177"/>
          <a:stretch/>
        </p:blipFill>
        <p:spPr bwMode="auto">
          <a:xfrm>
            <a:off x="0" y="235496"/>
            <a:ext cx="91440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263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80156" cy="1080120"/>
          </a:xfrm>
        </p:spPr>
        <p:txBody>
          <a:bodyPr>
            <a:noAutofit/>
          </a:bodyPr>
          <a:lstStyle/>
          <a:p>
            <a:r>
              <a:rPr lang="en-US" sz="2400" b="1" dirty="0"/>
              <a:t>SUCCESS STORIES FROM SELECTED OIC COUNTRIES ON WOMEN </a:t>
            </a:r>
            <a:r>
              <a:rPr lang="en-US" sz="2400" b="1" dirty="0" smtClean="0"/>
              <a:t>ENTREPRENEURSHIP</a:t>
            </a:r>
            <a:r>
              <a:rPr lang="tr-TR" sz="2400" b="1" dirty="0" smtClean="0"/>
              <a:t> </a:t>
            </a:r>
            <a:r>
              <a:rPr lang="en-US" sz="2400" b="1" dirty="0" smtClean="0"/>
              <a:t>INITIATIVES </a:t>
            </a:r>
            <a:r>
              <a:rPr lang="tr-TR" sz="2400" b="1" dirty="0" smtClean="0"/>
              <a:t>TOWARDS ECONOMIC EMPOWERMENT</a:t>
            </a:r>
            <a:endParaRPr lang="en-US" sz="2400" b="1" dirty="0"/>
          </a:p>
        </p:txBody>
      </p:sp>
      <p:sp>
        <p:nvSpPr>
          <p:cNvPr id="3" name="Content Placeholder 2"/>
          <p:cNvSpPr>
            <a:spLocks noGrp="1"/>
          </p:cNvSpPr>
          <p:nvPr>
            <p:ph idx="1"/>
          </p:nvPr>
        </p:nvSpPr>
        <p:spPr>
          <a:xfrm>
            <a:off x="628650" y="1635369"/>
            <a:ext cx="7886700" cy="4541594"/>
          </a:xfrm>
        </p:spPr>
        <p:txBody>
          <a:bodyPr>
            <a:normAutofit lnSpcReduction="10000"/>
          </a:bodyPr>
          <a:lstStyle/>
          <a:p>
            <a:pPr marL="0" indent="0">
              <a:buNone/>
            </a:pPr>
            <a:r>
              <a:rPr lang="en-US" b="1" dirty="0"/>
              <a:t>1.	Uganda Women Entrepreneurship Program </a:t>
            </a:r>
            <a:r>
              <a:rPr lang="en-US" b="1" dirty="0" smtClean="0"/>
              <a:t>(</a:t>
            </a:r>
            <a:r>
              <a:rPr lang="tr-TR" b="1" dirty="0" smtClean="0"/>
              <a:t>	</a:t>
            </a:r>
            <a:r>
              <a:rPr lang="en-US" b="1" dirty="0" smtClean="0"/>
              <a:t>UWEP</a:t>
            </a:r>
            <a:r>
              <a:rPr lang="en-US" b="1" dirty="0"/>
              <a:t>) – Uganda </a:t>
            </a:r>
          </a:p>
          <a:p>
            <a:pPr marL="0" indent="0">
              <a:buNone/>
            </a:pPr>
            <a:r>
              <a:rPr lang="en-US" b="1" dirty="0"/>
              <a:t>2.	Women Entrepreneurship Development </a:t>
            </a:r>
            <a:r>
              <a:rPr lang="tr-TR" b="1" dirty="0" smtClean="0"/>
              <a:t>	</a:t>
            </a:r>
            <a:r>
              <a:rPr lang="en-US" b="1" dirty="0" err="1" smtClean="0"/>
              <a:t>Programme</a:t>
            </a:r>
            <a:r>
              <a:rPr lang="en-US" b="1" dirty="0" smtClean="0"/>
              <a:t> </a:t>
            </a:r>
            <a:r>
              <a:rPr lang="en-US" b="1" dirty="0"/>
              <a:t>(WEDP) – Nigeria </a:t>
            </a:r>
          </a:p>
          <a:p>
            <a:pPr marL="0" indent="0">
              <a:buNone/>
            </a:pPr>
            <a:r>
              <a:rPr lang="en-US" b="1" dirty="0"/>
              <a:t>3.	Entrepreneurship Development and </a:t>
            </a:r>
            <a:r>
              <a:rPr lang="tr-TR" b="1" dirty="0" smtClean="0"/>
              <a:t>	</a:t>
            </a:r>
            <a:r>
              <a:rPr lang="en-US" b="1" dirty="0" smtClean="0"/>
              <a:t>Investment </a:t>
            </a:r>
            <a:r>
              <a:rPr lang="en-US" b="1" dirty="0"/>
              <a:t>Promotion </a:t>
            </a:r>
            <a:r>
              <a:rPr lang="en-US" b="1" dirty="0" err="1"/>
              <a:t>Programme</a:t>
            </a:r>
            <a:r>
              <a:rPr lang="en-US" b="1" dirty="0"/>
              <a:t> –Bahrain</a:t>
            </a:r>
          </a:p>
          <a:p>
            <a:pPr marL="0" indent="0">
              <a:buNone/>
            </a:pPr>
            <a:r>
              <a:rPr lang="en-US" b="1" dirty="0"/>
              <a:t>4.	SME Corporation – Malaysia </a:t>
            </a:r>
          </a:p>
          <a:p>
            <a:pPr marL="0" indent="0">
              <a:buNone/>
            </a:pPr>
            <a:r>
              <a:rPr lang="en-US" b="1" dirty="0"/>
              <a:t>5.	Financing Cottage, Micro, Small, and Medium </a:t>
            </a:r>
            <a:r>
              <a:rPr lang="tr-TR" b="1" dirty="0" smtClean="0"/>
              <a:t>	</a:t>
            </a:r>
            <a:r>
              <a:rPr lang="en-US" b="1" dirty="0" smtClean="0"/>
              <a:t>Enterprises </a:t>
            </a:r>
            <a:r>
              <a:rPr lang="en-US" b="1" dirty="0"/>
              <a:t>through </a:t>
            </a:r>
            <a:r>
              <a:rPr lang="en-US" b="1" dirty="0" smtClean="0"/>
              <a:t>Women</a:t>
            </a:r>
            <a:r>
              <a:rPr lang="tr-TR" b="1" dirty="0" smtClean="0"/>
              <a:t> </a:t>
            </a:r>
            <a:r>
              <a:rPr lang="en-US" b="1" dirty="0" smtClean="0"/>
              <a:t>Entrepreneurship </a:t>
            </a:r>
            <a:r>
              <a:rPr lang="tr-TR" b="1" dirty="0" smtClean="0"/>
              <a:t>	</a:t>
            </a:r>
            <a:r>
              <a:rPr lang="en-US" b="1" dirty="0" smtClean="0"/>
              <a:t>Development </a:t>
            </a:r>
            <a:r>
              <a:rPr lang="en-US" b="1" dirty="0"/>
              <a:t>Unit – Bangladesh </a:t>
            </a:r>
          </a:p>
          <a:p>
            <a:pPr marL="0" indent="0">
              <a:buNone/>
            </a:pPr>
            <a:r>
              <a:rPr lang="en-US" b="1" dirty="0"/>
              <a:t>6.	The Women Business Development Centre </a:t>
            </a:r>
            <a:r>
              <a:rPr lang="tr-TR" b="1" dirty="0" smtClean="0"/>
              <a:t>	</a:t>
            </a:r>
            <a:r>
              <a:rPr lang="en-US" b="1" dirty="0" smtClean="0"/>
              <a:t>(</a:t>
            </a:r>
            <a:r>
              <a:rPr lang="en-US" b="1" dirty="0"/>
              <a:t>WBDC) – Egypt </a:t>
            </a:r>
          </a:p>
          <a:p>
            <a:pPr marL="0" indent="0">
              <a:buNone/>
            </a:pPr>
            <a:endParaRPr lang="en-US" b="1" dirty="0"/>
          </a:p>
        </p:txBody>
      </p:sp>
      <p:sp>
        <p:nvSpPr>
          <p:cNvPr id="4" name="Slide Number Placeholder 3"/>
          <p:cNvSpPr>
            <a:spLocks noGrp="1"/>
          </p:cNvSpPr>
          <p:nvPr>
            <p:ph type="sldNum" sz="quarter" idx="12"/>
          </p:nvPr>
        </p:nvSpPr>
        <p:spPr/>
        <p:txBody>
          <a:bodyPr/>
          <a:lstStyle/>
          <a:p>
            <a:fld id="{E886D042-C8FD-46F2-81D4-E953EAB4202C}" type="slidenum">
              <a:rPr lang="en-US" smtClean="0"/>
              <a:t>28</a:t>
            </a:fld>
            <a:endParaRPr lang="en-US"/>
          </a:p>
        </p:txBody>
      </p:sp>
    </p:spTree>
    <p:extLst>
      <p:ext uri="{BB962C8B-B14F-4D97-AF65-F5344CB8AC3E}">
        <p14:creationId xmlns:p14="http://schemas.microsoft.com/office/powerpoint/2010/main" val="1906248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02176B-0E47-46AC-8F43-DAB4B8A37D06}" type="slidenum">
              <a:rPr lang="tr-TR" smtClean="0"/>
              <a:t>29</a:t>
            </a:fld>
            <a:endParaRPr lang="tr-T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6" t="15885" r="15812" b="11519"/>
          <a:stretch/>
        </p:blipFill>
        <p:spPr bwMode="auto">
          <a:xfrm>
            <a:off x="34652" y="0"/>
            <a:ext cx="9109348"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373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543672"/>
          </a:xfrm>
        </p:spPr>
        <p:txBody>
          <a:bodyPr>
            <a:normAutofit/>
          </a:bodyPr>
          <a:lstStyle/>
          <a:p>
            <a:r>
              <a:rPr lang="tr-TR" dirty="0"/>
              <a:t/>
            </a:r>
            <a:br>
              <a:rPr lang="tr-TR" dirty="0"/>
            </a:br>
            <a:r>
              <a:rPr lang="tr-TR" dirty="0" smtClean="0"/>
              <a:t/>
            </a:r>
            <a:br>
              <a:rPr lang="tr-TR" dirty="0" smtClean="0"/>
            </a:br>
            <a:r>
              <a:rPr lang="tr-TR" dirty="0" smtClean="0"/>
              <a:t>I. </a:t>
            </a:r>
            <a:r>
              <a:rPr lang="en-US" dirty="0" smtClean="0"/>
              <a:t>INTRODUCTION</a:t>
            </a:r>
            <a:r>
              <a:rPr lang="en-US" dirty="0"/>
              <a:t/>
            </a:r>
            <a:br>
              <a:rPr lang="en-US" dirty="0"/>
            </a:br>
            <a:endParaRPr lang="en-US" dirty="0"/>
          </a:p>
        </p:txBody>
      </p:sp>
      <p:sp>
        <p:nvSpPr>
          <p:cNvPr id="5" name="Content Placeholder 3"/>
          <p:cNvSpPr txBox="1">
            <a:spLocks/>
          </p:cNvSpPr>
          <p:nvPr/>
        </p:nvSpPr>
        <p:spPr>
          <a:xfrm>
            <a:off x="467544" y="476672"/>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44691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a:t>
            </a:r>
          </a:p>
        </p:txBody>
      </p:sp>
      <p:sp>
        <p:nvSpPr>
          <p:cNvPr id="3" name="Content Placeholder 2"/>
          <p:cNvSpPr>
            <a:spLocks noGrp="1"/>
          </p:cNvSpPr>
          <p:nvPr>
            <p:ph idx="1"/>
          </p:nvPr>
        </p:nvSpPr>
        <p:spPr/>
        <p:txBody>
          <a:bodyPr>
            <a:normAutofit lnSpcReduction="10000"/>
          </a:bodyPr>
          <a:lstStyle/>
          <a:p>
            <a:r>
              <a:rPr lang="en-US" sz="3600" dirty="0" smtClean="0"/>
              <a:t>Success </a:t>
            </a:r>
            <a:r>
              <a:rPr lang="en-US" sz="3600" dirty="0"/>
              <a:t>Story of Bangladesh in Reducing Maternal </a:t>
            </a:r>
            <a:r>
              <a:rPr lang="en-US" sz="3600" dirty="0" smtClean="0"/>
              <a:t>Mortalities</a:t>
            </a:r>
            <a:r>
              <a:rPr lang="tr-TR" sz="3600" dirty="0" smtClean="0"/>
              <a:t>.</a:t>
            </a:r>
          </a:p>
          <a:p>
            <a:pPr marL="0" indent="0">
              <a:buNone/>
            </a:pPr>
            <a:endParaRPr lang="tr-TR" sz="3600" dirty="0" smtClean="0"/>
          </a:p>
          <a:p>
            <a:r>
              <a:rPr lang="tr-TR" sz="3600" dirty="0" smtClean="0"/>
              <a:t>Highlighted in various UN Reports and WHO Reports.</a:t>
            </a:r>
          </a:p>
          <a:p>
            <a:endParaRPr lang="tr-TR" sz="3600" dirty="0" smtClean="0"/>
          </a:p>
          <a:p>
            <a:r>
              <a:rPr lang="tr-TR" sz="3600" dirty="0" smtClean="0"/>
              <a:t>But how Bangladesh achieved this was possible in short period of time?</a:t>
            </a:r>
            <a:endParaRPr lang="en-US" sz="3600" dirty="0"/>
          </a:p>
          <a:p>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2305771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Framework of </a:t>
            </a:r>
            <a:r>
              <a:rPr lang="tr-TR" b="1" dirty="0" err="1" smtClean="0"/>
              <a:t>the</a:t>
            </a:r>
            <a:r>
              <a:rPr lang="tr-TR" b="1" dirty="0" smtClean="0"/>
              <a:t> </a:t>
            </a:r>
            <a:r>
              <a:rPr lang="tr-TR" b="1" dirty="0" err="1" smtClean="0"/>
              <a:t>Survey</a:t>
            </a:r>
            <a:r>
              <a:rPr lang="tr-TR" dirty="0"/>
              <a:t/>
            </a:r>
            <a:br>
              <a:rPr lang="tr-TR" dirty="0"/>
            </a:br>
            <a:endParaRPr lang="en-US" dirty="0"/>
          </a:p>
        </p:txBody>
      </p:sp>
      <p:sp>
        <p:nvSpPr>
          <p:cNvPr id="3" name="Content Placeholder 2"/>
          <p:cNvSpPr>
            <a:spLocks noGrp="1"/>
          </p:cNvSpPr>
          <p:nvPr>
            <p:ph idx="1"/>
          </p:nvPr>
        </p:nvSpPr>
        <p:spPr>
          <a:xfrm>
            <a:off x="457200" y="1124744"/>
            <a:ext cx="8579296" cy="5544616"/>
          </a:xfrm>
        </p:spPr>
        <p:txBody>
          <a:bodyPr>
            <a:normAutofit fontScale="70000" lnSpcReduction="20000"/>
          </a:bodyPr>
          <a:lstStyle/>
          <a:p>
            <a:pPr marL="0" indent="0">
              <a:lnSpc>
                <a:spcPct val="120000"/>
              </a:lnSpc>
              <a:buNone/>
            </a:pPr>
            <a:r>
              <a:rPr lang="tr-TR" sz="3100" b="1" dirty="0" smtClean="0">
                <a:solidFill>
                  <a:srgbClr val="0070C0"/>
                </a:solidFill>
              </a:rPr>
              <a:t>Example </a:t>
            </a:r>
            <a:r>
              <a:rPr lang="en-US" sz="3100" b="1" dirty="0" smtClean="0">
                <a:solidFill>
                  <a:srgbClr val="0070C0"/>
                </a:solidFill>
              </a:rPr>
              <a:t>Timeline:</a:t>
            </a:r>
          </a:p>
          <a:p>
            <a:pPr>
              <a:lnSpc>
                <a:spcPct val="120000"/>
              </a:lnSpc>
            </a:pPr>
            <a:r>
              <a:rPr lang="en-US" sz="3100" b="1" dirty="0" smtClean="0"/>
              <a:t>April: </a:t>
            </a:r>
            <a:r>
              <a:rPr lang="en-US" sz="3100" dirty="0" smtClean="0"/>
              <a:t>A Note </a:t>
            </a:r>
            <a:r>
              <a:rPr lang="en-US" sz="3100" dirty="0" err="1" smtClean="0"/>
              <a:t>Verbale</a:t>
            </a:r>
            <a:r>
              <a:rPr lang="en-US" sz="3100" dirty="0" smtClean="0"/>
              <a:t> will be sent to Focal points to inform them about the start of the filling period.</a:t>
            </a:r>
          </a:p>
          <a:p>
            <a:pPr>
              <a:lnSpc>
                <a:spcPct val="120000"/>
              </a:lnSpc>
            </a:pPr>
            <a:r>
              <a:rPr lang="en-US" sz="3100" b="1" dirty="0" smtClean="0"/>
              <a:t>April-May: </a:t>
            </a:r>
            <a:r>
              <a:rPr lang="en-US" sz="3100" dirty="0" smtClean="0"/>
              <a:t>Focal points fill the survey. </a:t>
            </a:r>
          </a:p>
          <a:p>
            <a:pPr>
              <a:lnSpc>
                <a:spcPct val="120000"/>
              </a:lnSpc>
            </a:pPr>
            <a:r>
              <a:rPr lang="en-US" sz="3100" b="1" dirty="0" smtClean="0"/>
              <a:t>June: </a:t>
            </a:r>
            <a:r>
              <a:rPr lang="en-US" sz="3100" dirty="0" smtClean="0"/>
              <a:t>Will be used to assess the survey results. </a:t>
            </a:r>
          </a:p>
          <a:p>
            <a:pPr>
              <a:lnSpc>
                <a:spcPct val="120000"/>
              </a:lnSpc>
            </a:pPr>
            <a:r>
              <a:rPr lang="en-US" sz="3100" b="1" dirty="0" smtClean="0"/>
              <a:t>July and August: </a:t>
            </a:r>
            <a:r>
              <a:rPr lang="en-US" sz="3100" dirty="0" smtClean="0"/>
              <a:t>Will be used by the OIC General Secretariat to prepare the progress report of the Secretary General to be submitted to the Ministerial Conference on Women’s Role in the Development of OIC Member States. </a:t>
            </a:r>
          </a:p>
          <a:p>
            <a:pPr marL="0" indent="0">
              <a:lnSpc>
                <a:spcPct val="120000"/>
              </a:lnSpc>
              <a:buNone/>
            </a:pPr>
            <a:endParaRPr lang="en-US" sz="3100" dirty="0" smtClean="0"/>
          </a:p>
          <a:p>
            <a:pPr>
              <a:lnSpc>
                <a:spcPct val="120000"/>
              </a:lnSpc>
            </a:pPr>
            <a:r>
              <a:rPr lang="en-US" sz="3100" dirty="0" smtClean="0"/>
              <a:t>The survey results will also be used by SESRIC in preparing the periodical report titled “</a:t>
            </a:r>
            <a:r>
              <a:rPr lang="tr-TR" sz="3100" dirty="0" smtClean="0"/>
              <a:t>OIC Women and Development Report</a:t>
            </a:r>
            <a:r>
              <a:rPr lang="en-US" sz="3100" dirty="0" smtClean="0"/>
              <a:t>” in which </a:t>
            </a:r>
            <a:r>
              <a:rPr lang="tr-TR" sz="3100" dirty="0" smtClean="0"/>
              <a:t>performance of</a:t>
            </a:r>
            <a:r>
              <a:rPr lang="en-US" sz="3100" dirty="0" smtClean="0"/>
              <a:t> countries will be listed and elaborated.</a:t>
            </a:r>
          </a:p>
          <a:p>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212089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fontScale="90000"/>
          </a:bodyPr>
          <a:lstStyle/>
          <a:p>
            <a:r>
              <a:rPr lang="tr-TR" sz="3200" b="1" dirty="0" smtClean="0"/>
              <a:t>Conluding Remarks:</a:t>
            </a:r>
            <a:br>
              <a:rPr lang="tr-TR" sz="3200" b="1" dirty="0" smtClean="0"/>
            </a:br>
            <a:r>
              <a:rPr lang="en-US" sz="3200" b="1" dirty="0" smtClean="0"/>
              <a:t>Key Elements for a Successful Implementation</a:t>
            </a:r>
            <a:endParaRPr lang="en-US" sz="3200" b="1" dirty="0"/>
          </a:p>
        </p:txBody>
      </p:sp>
      <p:sp>
        <p:nvSpPr>
          <p:cNvPr id="3" name="Content Placeholder 2"/>
          <p:cNvSpPr>
            <a:spLocks noGrp="1"/>
          </p:cNvSpPr>
          <p:nvPr>
            <p:ph idx="1"/>
          </p:nvPr>
        </p:nvSpPr>
        <p:spPr>
          <a:xfrm>
            <a:off x="457200" y="2132856"/>
            <a:ext cx="8229600" cy="4344144"/>
          </a:xfrm>
        </p:spPr>
        <p:txBody>
          <a:bodyPr>
            <a:normAutofit/>
          </a:bodyPr>
          <a:lstStyle/>
          <a:p>
            <a:pPr marL="0" indent="0">
              <a:buNone/>
            </a:pPr>
            <a:r>
              <a:rPr lang="en-US" dirty="0"/>
              <a:t> </a:t>
            </a:r>
            <a:endParaRPr lang="tr-TR" dirty="0" smtClean="0"/>
          </a:p>
          <a:p>
            <a:pPr lvl="0" algn="just"/>
            <a:r>
              <a:rPr lang="tr-TR" b="1" dirty="0" smtClean="0"/>
              <a:t>Identify the Focal Point;</a:t>
            </a:r>
          </a:p>
          <a:p>
            <a:pPr lvl="0" algn="just"/>
            <a:endParaRPr lang="tr-TR" b="1" dirty="0" smtClean="0"/>
          </a:p>
          <a:p>
            <a:pPr lvl="0" algn="just"/>
            <a:r>
              <a:rPr lang="tr-TR" b="1" dirty="0" smtClean="0"/>
              <a:t>Do not underestimate or overestimate your performance;</a:t>
            </a:r>
          </a:p>
          <a:p>
            <a:pPr marL="0" lvl="0" indent="0" algn="just">
              <a:buNone/>
            </a:pPr>
            <a:endParaRPr lang="tr-TR" dirty="0" smtClean="0"/>
          </a:p>
          <a:p>
            <a:pPr lvl="0" algn="just"/>
            <a:r>
              <a:rPr lang="tr-TR" b="1" dirty="0" smtClean="0"/>
              <a:t>If you do not know or could not decide, do not hesitate to select «DO NOT KNOW» option.</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28272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a:bodyPr>
          <a:lstStyle/>
          <a:p>
            <a:r>
              <a:rPr lang="tr-TR" sz="3200" b="1" dirty="0" smtClean="0"/>
              <a:t>NEXT STEPS:</a:t>
            </a:r>
            <a:br>
              <a:rPr lang="tr-TR" sz="3200" b="1" dirty="0" smtClean="0"/>
            </a:br>
            <a:endParaRPr lang="en-US" sz="3200" b="1" dirty="0"/>
          </a:p>
        </p:txBody>
      </p:sp>
      <p:sp>
        <p:nvSpPr>
          <p:cNvPr id="3" name="Content Placeholder 2"/>
          <p:cNvSpPr>
            <a:spLocks noGrp="1"/>
          </p:cNvSpPr>
          <p:nvPr>
            <p:ph idx="1"/>
          </p:nvPr>
        </p:nvSpPr>
        <p:spPr>
          <a:xfrm>
            <a:off x="457200" y="1412776"/>
            <a:ext cx="8229600" cy="5064224"/>
          </a:xfrm>
        </p:spPr>
        <p:txBody>
          <a:bodyPr>
            <a:normAutofit fontScale="92500" lnSpcReduction="20000"/>
          </a:bodyPr>
          <a:lstStyle/>
          <a:p>
            <a:pPr marL="0" indent="0">
              <a:buNone/>
            </a:pPr>
            <a:r>
              <a:rPr lang="en-US" dirty="0"/>
              <a:t> </a:t>
            </a:r>
            <a:endParaRPr lang="tr-TR" dirty="0" smtClean="0"/>
          </a:p>
          <a:p>
            <a:pPr lvl="0" algn="just"/>
            <a:r>
              <a:rPr lang="tr-TR" b="1" dirty="0" smtClean="0"/>
              <a:t>The OIC General Secretariat will send a Note Verbale to your country through diplomatic </a:t>
            </a:r>
            <a:r>
              <a:rPr lang="tr-TR" b="1" dirty="0"/>
              <a:t>channels. It will include deadline, online links and password required.</a:t>
            </a:r>
            <a:endParaRPr lang="tr-TR" b="1" dirty="0" smtClean="0"/>
          </a:p>
          <a:p>
            <a:pPr lvl="0" algn="just"/>
            <a:endParaRPr lang="tr-TR" b="1" dirty="0" smtClean="0"/>
          </a:p>
          <a:p>
            <a:pPr lvl="0" algn="just"/>
            <a:r>
              <a:rPr lang="tr-TR" b="1" dirty="0" smtClean="0"/>
              <a:t>Your Ministry will receive it and will designate a focal point to fill out the Survey. </a:t>
            </a:r>
          </a:p>
          <a:p>
            <a:pPr marL="0" lvl="0" indent="0" algn="just">
              <a:buNone/>
            </a:pPr>
            <a:endParaRPr lang="tr-TR" dirty="0" smtClean="0"/>
          </a:p>
          <a:p>
            <a:pPr lvl="0" algn="just"/>
            <a:r>
              <a:rPr lang="tr-TR" b="1" dirty="0" smtClean="0"/>
              <a:t>Open the link provided in the Note Verbale by entering the password and fill out the online survey of 20 questions.</a:t>
            </a:r>
          </a:p>
          <a:p>
            <a:pPr lvl="0" algn="just"/>
            <a:endParaRPr lang="tr-TR" b="1" dirty="0" smtClean="0"/>
          </a:p>
          <a:p>
            <a:pPr lvl="0" algn="just"/>
            <a:r>
              <a:rPr lang="tr-TR" b="1" dirty="0" smtClean="0"/>
              <a:t>Finally push the DONE button. </a:t>
            </a:r>
          </a:p>
          <a:p>
            <a:pPr marL="0" lvl="0" indent="0" algn="just">
              <a:buNone/>
            </a:pPr>
            <a:endParaRPr lang="tr-TR" b="1" dirty="0" smtClean="0"/>
          </a:p>
          <a:p>
            <a:pPr lvl="0" algn="just"/>
            <a:r>
              <a:rPr lang="tr-TR" b="1" dirty="0" smtClean="0"/>
              <a:t>You will see a Thank you screen. It is done. You successfull</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215337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a:bodyPr>
          <a:lstStyle/>
          <a:p>
            <a:r>
              <a:rPr lang="tr-TR" sz="3200" b="1" dirty="0" smtClean="0"/>
              <a:t>NEXT STEPS:</a:t>
            </a:r>
            <a:br>
              <a:rPr lang="tr-TR" sz="3200" b="1" dirty="0" smtClean="0"/>
            </a:br>
            <a:endParaRPr lang="en-US" sz="3200" b="1" dirty="0"/>
          </a:p>
        </p:txBody>
      </p:sp>
      <p:sp>
        <p:nvSpPr>
          <p:cNvPr id="3" name="Content Placeholder 2"/>
          <p:cNvSpPr>
            <a:spLocks noGrp="1"/>
          </p:cNvSpPr>
          <p:nvPr>
            <p:ph idx="1"/>
          </p:nvPr>
        </p:nvSpPr>
        <p:spPr>
          <a:xfrm>
            <a:off x="410344" y="1400944"/>
            <a:ext cx="8229600" cy="4344144"/>
          </a:xfrm>
        </p:spPr>
        <p:txBody>
          <a:bodyPr>
            <a:normAutofit/>
          </a:bodyPr>
          <a:lstStyle/>
          <a:p>
            <a:pPr lvl="0" algn="just"/>
            <a:r>
              <a:rPr lang="tr-TR" b="1" dirty="0" smtClean="0"/>
              <a:t>Finally push the DONE button. </a:t>
            </a:r>
          </a:p>
          <a:p>
            <a:pPr lvl="0" algn="just"/>
            <a:endParaRPr lang="tr-TR" b="1" dirty="0" smtClean="0"/>
          </a:p>
          <a:p>
            <a:pPr lvl="0" algn="just"/>
            <a:r>
              <a:rPr lang="tr-TR" b="1" dirty="0" smtClean="0"/>
              <a:t>You will see a «Thank you» message. It is done. </a:t>
            </a:r>
          </a:p>
          <a:p>
            <a:pPr lvl="0" algn="just"/>
            <a:r>
              <a:rPr lang="tr-TR" b="1" dirty="0" smtClean="0"/>
              <a:t>You successfully submitted the OPAAW Survey. </a:t>
            </a: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34</a:t>
            </a:fld>
            <a:endParaRPr lang="tr-T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105" r="4686" b="37600"/>
          <a:stretch/>
        </p:blipFill>
        <p:spPr bwMode="auto">
          <a:xfrm>
            <a:off x="267125" y="3429000"/>
            <a:ext cx="8388424" cy="324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9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a:bodyPr>
          <a:lstStyle/>
          <a:p>
            <a:r>
              <a:rPr lang="tr-TR" sz="3200" b="1" dirty="0" smtClean="0"/>
              <a:t>IMPORTANT SUGGESTIONS!</a:t>
            </a:r>
            <a:br>
              <a:rPr lang="tr-TR" sz="3200" b="1" dirty="0" smtClean="0"/>
            </a:br>
            <a:endParaRPr lang="en-US" sz="3200" b="1" dirty="0"/>
          </a:p>
        </p:txBody>
      </p:sp>
      <p:sp>
        <p:nvSpPr>
          <p:cNvPr id="3" name="Content Placeholder 2"/>
          <p:cNvSpPr>
            <a:spLocks noGrp="1"/>
          </p:cNvSpPr>
          <p:nvPr>
            <p:ph idx="1"/>
          </p:nvPr>
        </p:nvSpPr>
        <p:spPr>
          <a:xfrm>
            <a:off x="410344" y="1400944"/>
            <a:ext cx="8229600" cy="4344144"/>
          </a:xfrm>
        </p:spPr>
        <p:txBody>
          <a:bodyPr>
            <a:normAutofit/>
          </a:bodyPr>
          <a:lstStyle/>
          <a:p>
            <a:pPr lvl="0" algn="just">
              <a:buFont typeface="Wingdings" panose="05000000000000000000" pitchFamily="2" charset="2"/>
              <a:buChar char="Ø"/>
            </a:pPr>
            <a:endParaRPr lang="tr-TR" b="1" dirty="0" smtClean="0"/>
          </a:p>
          <a:p>
            <a:pPr lvl="0" algn="just">
              <a:buFont typeface="Wingdings" panose="05000000000000000000" pitchFamily="2" charset="2"/>
              <a:buChar char="Ø"/>
            </a:pPr>
            <a:r>
              <a:rPr lang="tr-TR" b="1" dirty="0" smtClean="0"/>
              <a:t>PLEASE READ and STUDY the GUIDELINE DOCUMENT AND ITS ANNEX to FINALIZE YOUR RESPONSES </a:t>
            </a:r>
            <a:r>
              <a:rPr lang="tr-TR" b="1" dirty="0"/>
              <a:t>BEFORE OPENING UP THE ONLINE </a:t>
            </a:r>
            <a:r>
              <a:rPr lang="tr-TR" b="1" dirty="0" smtClean="0"/>
              <a:t>LINK!</a:t>
            </a:r>
          </a:p>
          <a:p>
            <a:pPr lvl="0" algn="just">
              <a:buFont typeface="Wingdings" panose="05000000000000000000" pitchFamily="2" charset="2"/>
              <a:buChar char="Ø"/>
            </a:pPr>
            <a:endParaRPr lang="tr-TR" b="1" dirty="0"/>
          </a:p>
          <a:p>
            <a:pPr algn="just">
              <a:buFont typeface="Wingdings" panose="05000000000000000000" pitchFamily="2" charset="2"/>
              <a:buChar char="Ø"/>
            </a:pPr>
            <a:r>
              <a:rPr lang="tr-TR" b="1" dirty="0"/>
              <a:t>MAKE SURE THAT YOU HAVE PREPARED ALL RESPONSES IN THE SURVEY BEFORE OPENING UP THE ONLINE LINK!</a:t>
            </a:r>
          </a:p>
          <a:p>
            <a:pPr lvl="0" algn="just">
              <a:buFont typeface="Wingdings" panose="05000000000000000000" pitchFamily="2" charset="2"/>
              <a:buChar char="Ø"/>
            </a:pPr>
            <a:endParaRPr lang="tr-TR" b="1" dirty="0" smtClean="0"/>
          </a:p>
          <a:p>
            <a:pPr marL="0" lvl="0" indent="0" algn="just">
              <a:buNone/>
            </a:pPr>
            <a:endParaRPr lang="tr-TR" b="1" dirty="0" smtClean="0"/>
          </a:p>
          <a:p>
            <a:pPr lvl="0" algn="just"/>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237399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a:bodyPr>
          <a:lstStyle/>
          <a:p>
            <a:r>
              <a:rPr lang="tr-TR" sz="3200" b="1" dirty="0" smtClean="0"/>
              <a:t>NEXT STEPS:</a:t>
            </a:r>
            <a:br>
              <a:rPr lang="tr-TR" sz="3200" b="1" dirty="0" smtClean="0"/>
            </a:br>
            <a:endParaRPr lang="en-US" sz="3200" b="1" dirty="0"/>
          </a:p>
        </p:txBody>
      </p:sp>
      <p:sp>
        <p:nvSpPr>
          <p:cNvPr id="3" name="Content Placeholder 2"/>
          <p:cNvSpPr>
            <a:spLocks noGrp="1"/>
          </p:cNvSpPr>
          <p:nvPr>
            <p:ph idx="1"/>
          </p:nvPr>
        </p:nvSpPr>
        <p:spPr>
          <a:xfrm>
            <a:off x="410344" y="1400944"/>
            <a:ext cx="8229600" cy="4344144"/>
          </a:xfrm>
        </p:spPr>
        <p:txBody>
          <a:bodyPr>
            <a:normAutofit fontScale="92500" lnSpcReduction="10000"/>
          </a:bodyPr>
          <a:lstStyle/>
          <a:p>
            <a:pPr lvl="0" algn="just"/>
            <a:r>
              <a:rPr lang="tr-TR" b="1" u="sng" dirty="0" smtClean="0"/>
              <a:t>DO NOTs:</a:t>
            </a:r>
          </a:p>
          <a:p>
            <a:pPr lvl="0" algn="just"/>
            <a:endParaRPr lang="tr-TR" b="1" u="sng" dirty="0" smtClean="0"/>
          </a:p>
          <a:p>
            <a:pPr lvl="0" algn="just"/>
            <a:r>
              <a:rPr lang="tr-TR" b="1" u="sng" dirty="0"/>
              <a:t>DO </a:t>
            </a:r>
            <a:r>
              <a:rPr lang="tr-TR" b="1" u="sng" dirty="0" smtClean="0"/>
              <a:t>NOT </a:t>
            </a:r>
            <a:r>
              <a:rPr lang="tr-TR" b="1" dirty="0" smtClean="0"/>
              <a:t>Fill out the printed copy of </a:t>
            </a:r>
            <a:r>
              <a:rPr lang="tr-TR" b="1" dirty="0"/>
              <a:t>the Survey, PLEASE!</a:t>
            </a:r>
            <a:endParaRPr lang="en-US" dirty="0"/>
          </a:p>
          <a:p>
            <a:pPr marL="0" lvl="0" indent="0" algn="just">
              <a:buNone/>
            </a:pPr>
            <a:endParaRPr lang="tr-TR" b="1" dirty="0"/>
          </a:p>
          <a:p>
            <a:pPr algn="just"/>
            <a:r>
              <a:rPr lang="tr-TR" b="1" u="sng" dirty="0"/>
              <a:t>DO NOT </a:t>
            </a:r>
            <a:r>
              <a:rPr lang="tr-TR" b="1" dirty="0" smtClean="0"/>
              <a:t>Send the printed Survey to the OIC GS with a </a:t>
            </a:r>
            <a:r>
              <a:rPr lang="tr-TR" b="1" dirty="0"/>
              <a:t>Note Verbale, PLEASE</a:t>
            </a:r>
            <a:r>
              <a:rPr lang="tr-TR" b="1" dirty="0" smtClean="0"/>
              <a:t>!</a:t>
            </a:r>
          </a:p>
          <a:p>
            <a:pPr lvl="0" algn="just"/>
            <a:endParaRPr lang="tr-TR" b="1" dirty="0"/>
          </a:p>
          <a:p>
            <a:pPr lvl="0" algn="just"/>
            <a:r>
              <a:rPr lang="tr-TR" b="1" u="sng" dirty="0"/>
              <a:t>DO NOT </a:t>
            </a:r>
            <a:r>
              <a:rPr lang="tr-TR" b="1" dirty="0" smtClean="0"/>
              <a:t>Miss the deadline indicated in the Note Verbale for filling out, PLEASE!</a:t>
            </a:r>
          </a:p>
          <a:p>
            <a:pPr lvl="0" algn="just"/>
            <a:endParaRPr lang="tr-TR" b="1" dirty="0" smtClean="0"/>
          </a:p>
          <a:p>
            <a:pPr algn="just"/>
            <a:r>
              <a:rPr lang="tr-TR" b="1" u="sng" dirty="0"/>
              <a:t>DO NOT </a:t>
            </a:r>
            <a:r>
              <a:rPr lang="tr-TR" b="1" dirty="0" smtClean="0"/>
              <a:t>Close your browser before </a:t>
            </a:r>
            <a:r>
              <a:rPr lang="tr-TR" b="1" dirty="0" smtClean="0"/>
              <a:t>pushing </a:t>
            </a:r>
            <a:r>
              <a:rPr lang="tr-TR" b="1" dirty="0" smtClean="0"/>
              <a:t>the done button, PLEASE!</a:t>
            </a:r>
            <a:endParaRPr lang="tr-TR" b="1" dirty="0"/>
          </a:p>
          <a:p>
            <a:pPr lvl="0" algn="just"/>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3819833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315416"/>
            <a:ext cx="8686800" cy="6563816"/>
          </a:xfrm>
          <a:prstGeom prst="roundRect">
            <a:avLst/>
          </a:prstGeom>
          <a:no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tr-TR" sz="4000" spc="500" dirty="0" smtClean="0">
              <a:latin typeface="Aharoni" panose="02010803020104030203" pitchFamily="2" charset="-79"/>
              <a:cs typeface="Aharoni" panose="02010803020104030203" pitchFamily="2" charset="-79"/>
            </a:endParaRPr>
          </a:p>
          <a:p>
            <a:pPr marL="0" indent="0" algn="ctr">
              <a:buNone/>
            </a:pPr>
            <a:r>
              <a:rPr lang="tr-TR" b="1" spc="500" dirty="0" smtClean="0">
                <a:latin typeface="Palatino Linotype" panose="02040502050505030304" pitchFamily="18" charset="0"/>
                <a:cs typeface="Aharoni" panose="02010803020104030203" pitchFamily="2" charset="-79"/>
              </a:rPr>
              <a:t>THANK </a:t>
            </a:r>
            <a:r>
              <a:rPr lang="tr-TR" b="1" spc="500" dirty="0">
                <a:latin typeface="Palatino Linotype" panose="02040502050505030304" pitchFamily="18" charset="0"/>
                <a:cs typeface="Aharoni" panose="02010803020104030203" pitchFamily="2" charset="-79"/>
              </a:rPr>
              <a:t>YOU</a:t>
            </a:r>
          </a:p>
          <a:p>
            <a:pPr marL="0" indent="0" algn="ctr">
              <a:buNone/>
            </a:pPr>
            <a:r>
              <a:rPr lang="tr-TR" b="1" spc="500" dirty="0">
                <a:latin typeface="Palatino Linotype" panose="02040502050505030304" pitchFamily="18" charset="0"/>
                <a:cs typeface="Aharoni" panose="02010803020104030203" pitchFamily="2" charset="-79"/>
              </a:rPr>
              <a:t> MERCI</a:t>
            </a:r>
          </a:p>
          <a:p>
            <a:pPr marL="0" indent="0" algn="ctr">
              <a:buNone/>
            </a:pPr>
            <a:r>
              <a:rPr lang="ar-AE" sz="4800" b="1" spc="500" dirty="0">
                <a:latin typeface="Palatino Linotype" panose="02040502050505030304" pitchFamily="18" charset="0"/>
              </a:rPr>
              <a:t> </a:t>
            </a:r>
            <a:r>
              <a:rPr lang="ar-AE" sz="4600" b="1" spc="500" dirty="0">
                <a:latin typeface="Palatino Linotype" panose="02040502050505030304" pitchFamily="18" charset="0"/>
              </a:rPr>
              <a:t>شكرا</a:t>
            </a:r>
            <a:endParaRPr lang="tr-TR" sz="4600" b="1" spc="500" dirty="0">
              <a:latin typeface="Palatino Linotype" panose="02040502050505030304" pitchFamily="18" charset="0"/>
            </a:endParaRPr>
          </a:p>
          <a:p>
            <a:pPr marL="0" indent="0" algn="ctr">
              <a:buNone/>
            </a:pPr>
            <a:endParaRPr lang="en-US" sz="400" spc="500" dirty="0" smtClean="0">
              <a:latin typeface="Palatino Linotype" panose="02040502050505030304" pitchFamily="18" charset="0"/>
            </a:endParaRPr>
          </a:p>
          <a:p>
            <a:pPr marL="0" indent="0" algn="ctr">
              <a:buNone/>
            </a:pPr>
            <a:endParaRPr lang="en-US" sz="1600" b="1" spc="500" dirty="0" smtClean="0">
              <a:latin typeface="Palatino Linotype" panose="02040502050505030304" pitchFamily="18" charset="0"/>
            </a:endParaRPr>
          </a:p>
          <a:p>
            <a:pPr marL="0" indent="0" algn="ctr">
              <a:buNone/>
            </a:pPr>
            <a:r>
              <a:rPr lang="tr-TR" sz="2400" b="1" dirty="0" smtClean="0">
                <a:ln w="1905"/>
                <a:effectLst>
                  <a:innerShdw blurRad="69850" dist="43180" dir="5400000">
                    <a:srgbClr val="000000">
                      <a:alpha val="65000"/>
                    </a:srgbClr>
                  </a:innerShdw>
                </a:effectLst>
                <a:latin typeface="Palatino Linotype" panose="02040502050505030304" pitchFamily="18" charset="0"/>
              </a:rPr>
              <a:t>S</a:t>
            </a:r>
            <a:r>
              <a:rPr lang="en-US" sz="2400" b="1" dirty="0" err="1" smtClean="0">
                <a:ln w="1905"/>
                <a:effectLst>
                  <a:innerShdw blurRad="69850" dist="43180" dir="5400000">
                    <a:srgbClr val="000000">
                      <a:alpha val="65000"/>
                    </a:srgbClr>
                  </a:innerShdw>
                </a:effectLst>
                <a:latin typeface="Palatino Linotype" panose="02040502050505030304" pitchFamily="18" charset="0"/>
              </a:rPr>
              <a:t>tatistical</a:t>
            </a:r>
            <a:r>
              <a:rPr lang="en-US" sz="2400" b="1" dirty="0">
                <a:ln w="1905"/>
                <a:effectLst>
                  <a:innerShdw blurRad="69850" dist="43180" dir="5400000">
                    <a:srgbClr val="000000">
                      <a:alpha val="65000"/>
                    </a:srgbClr>
                  </a:innerShdw>
                </a:effectLst>
                <a:latin typeface="Palatino Linotype" panose="02040502050505030304" pitchFamily="18" charset="0"/>
              </a:rPr>
              <a:t>, Economic </a:t>
            </a:r>
            <a:r>
              <a:rPr lang="tr-TR" sz="2400" b="1" dirty="0" smtClean="0">
                <a:ln w="1905"/>
                <a:effectLst>
                  <a:innerShdw blurRad="69850" dist="43180" dir="5400000">
                    <a:srgbClr val="000000">
                      <a:alpha val="65000"/>
                    </a:srgbClr>
                  </a:innerShdw>
                </a:effectLst>
                <a:latin typeface="Palatino Linotype" panose="02040502050505030304" pitchFamily="18" charset="0"/>
              </a:rPr>
              <a:t>a</a:t>
            </a:r>
            <a:r>
              <a:rPr lang="en-US" sz="2400" b="1" dirty="0" err="1" smtClean="0">
                <a:ln w="1905"/>
                <a:effectLst>
                  <a:innerShdw blurRad="69850" dist="43180" dir="5400000">
                    <a:srgbClr val="000000">
                      <a:alpha val="65000"/>
                    </a:srgbClr>
                  </a:innerShdw>
                </a:effectLst>
                <a:latin typeface="Palatino Linotype" panose="02040502050505030304" pitchFamily="18" charset="0"/>
              </a:rPr>
              <a:t>nd</a:t>
            </a:r>
            <a:r>
              <a:rPr lang="en-US" sz="2400" b="1" dirty="0" smtClean="0">
                <a:ln w="1905"/>
                <a:effectLst>
                  <a:innerShdw blurRad="69850" dist="43180" dir="5400000">
                    <a:srgbClr val="000000">
                      <a:alpha val="65000"/>
                    </a:srgbClr>
                  </a:innerShdw>
                </a:effectLst>
                <a:latin typeface="Palatino Linotype" panose="02040502050505030304" pitchFamily="18" charset="0"/>
              </a:rPr>
              <a:t> </a:t>
            </a:r>
            <a:r>
              <a:rPr lang="en-US" sz="2400" b="1" dirty="0">
                <a:ln w="1905"/>
                <a:effectLst>
                  <a:innerShdw blurRad="69850" dist="43180" dir="5400000">
                    <a:srgbClr val="000000">
                      <a:alpha val="65000"/>
                    </a:srgbClr>
                  </a:innerShdw>
                </a:effectLst>
                <a:latin typeface="Palatino Linotype" panose="02040502050505030304" pitchFamily="18" charset="0"/>
              </a:rPr>
              <a:t>Social Research </a:t>
            </a:r>
            <a:r>
              <a:rPr lang="tr-TR" sz="2400" b="1" dirty="0" smtClean="0">
                <a:ln w="1905"/>
                <a:effectLst>
                  <a:innerShdw blurRad="69850" dist="43180" dir="5400000">
                    <a:srgbClr val="000000">
                      <a:alpha val="65000"/>
                    </a:srgbClr>
                  </a:innerShdw>
                </a:effectLst>
                <a:latin typeface="Palatino Linotype" panose="02040502050505030304" pitchFamily="18" charset="0"/>
              </a:rPr>
              <a:t>a</a:t>
            </a:r>
            <a:r>
              <a:rPr lang="en-US" sz="2400" b="1" dirty="0" err="1" smtClean="0">
                <a:ln w="1905"/>
                <a:effectLst>
                  <a:innerShdw blurRad="69850" dist="43180" dir="5400000">
                    <a:srgbClr val="000000">
                      <a:alpha val="65000"/>
                    </a:srgbClr>
                  </a:innerShdw>
                </a:effectLst>
                <a:latin typeface="Palatino Linotype" panose="02040502050505030304" pitchFamily="18" charset="0"/>
              </a:rPr>
              <a:t>nd</a:t>
            </a:r>
            <a:r>
              <a:rPr lang="en-US" sz="2400" b="1" dirty="0" smtClean="0">
                <a:ln w="1905"/>
                <a:effectLst>
                  <a:innerShdw blurRad="69850" dist="43180" dir="5400000">
                    <a:srgbClr val="000000">
                      <a:alpha val="65000"/>
                    </a:srgbClr>
                  </a:innerShdw>
                </a:effectLst>
                <a:latin typeface="Palatino Linotype" panose="02040502050505030304" pitchFamily="18" charset="0"/>
              </a:rPr>
              <a:t> </a:t>
            </a:r>
            <a:r>
              <a:rPr lang="en-US" sz="2400" b="1" dirty="0">
                <a:ln w="1905"/>
                <a:effectLst>
                  <a:innerShdw blurRad="69850" dist="43180" dir="5400000">
                    <a:srgbClr val="000000">
                      <a:alpha val="65000"/>
                    </a:srgbClr>
                  </a:innerShdw>
                </a:effectLst>
                <a:latin typeface="Palatino Linotype" panose="02040502050505030304" pitchFamily="18" charset="0"/>
              </a:rPr>
              <a:t>Training Centre For Islamic Countries (SESRIC</a:t>
            </a:r>
            <a:r>
              <a:rPr lang="en-US" sz="2400" b="1" dirty="0" smtClean="0">
                <a:ln w="1905"/>
                <a:effectLst>
                  <a:innerShdw blurRad="69850" dist="43180" dir="5400000">
                    <a:srgbClr val="000000">
                      <a:alpha val="65000"/>
                    </a:srgbClr>
                  </a:innerShdw>
                </a:effectLst>
                <a:latin typeface="Palatino Linotype" panose="02040502050505030304" pitchFamily="18" charset="0"/>
              </a:rPr>
              <a:t>)</a:t>
            </a:r>
          </a:p>
          <a:p>
            <a:pPr marL="0" indent="0" algn="ctr">
              <a:buNone/>
            </a:pPr>
            <a:r>
              <a:rPr lang="tr-TR" sz="3100" b="1" dirty="0" smtClean="0">
                <a:ln w="1905"/>
                <a:effectLst>
                  <a:innerShdw blurRad="69850" dist="43180" dir="5400000">
                    <a:srgbClr val="000000">
                      <a:alpha val="65000"/>
                    </a:srgbClr>
                  </a:innerShdw>
                </a:effectLst>
                <a:latin typeface="Palatino Linotype" panose="02040502050505030304" pitchFamily="18" charset="0"/>
              </a:rPr>
              <a:t>O</a:t>
            </a:r>
            <a:r>
              <a:rPr lang="en-US" sz="3100" b="1" dirty="0" err="1" smtClean="0">
                <a:ln w="1905"/>
                <a:effectLst>
                  <a:innerShdw blurRad="69850" dist="43180" dir="5400000">
                    <a:srgbClr val="000000">
                      <a:alpha val="65000"/>
                    </a:srgbClr>
                  </a:innerShdw>
                </a:effectLst>
                <a:latin typeface="Palatino Linotype" panose="02040502050505030304" pitchFamily="18" charset="0"/>
              </a:rPr>
              <a:t>rgani</a:t>
            </a:r>
            <a:r>
              <a:rPr lang="tr-TR" sz="3100" b="1" dirty="0" smtClean="0">
                <a:ln w="1905"/>
                <a:effectLst>
                  <a:innerShdw blurRad="69850" dist="43180" dir="5400000">
                    <a:srgbClr val="000000">
                      <a:alpha val="65000"/>
                    </a:srgbClr>
                  </a:innerShdw>
                </a:effectLst>
                <a:latin typeface="Palatino Linotype" panose="02040502050505030304" pitchFamily="18" charset="0"/>
              </a:rPr>
              <a:t>s</a:t>
            </a:r>
            <a:r>
              <a:rPr lang="en-US" sz="3100" b="1" dirty="0" err="1" smtClean="0">
                <a:ln w="1905"/>
                <a:effectLst>
                  <a:innerShdw blurRad="69850" dist="43180" dir="5400000">
                    <a:srgbClr val="000000">
                      <a:alpha val="65000"/>
                    </a:srgbClr>
                  </a:innerShdw>
                </a:effectLst>
                <a:latin typeface="Palatino Linotype" panose="02040502050505030304" pitchFamily="18" charset="0"/>
              </a:rPr>
              <a:t>ation</a:t>
            </a:r>
            <a:r>
              <a:rPr lang="en-US" sz="3100" b="1" dirty="0" smtClean="0">
                <a:ln w="1905"/>
                <a:effectLst>
                  <a:innerShdw blurRad="69850" dist="43180" dir="5400000">
                    <a:srgbClr val="000000">
                      <a:alpha val="65000"/>
                    </a:srgbClr>
                  </a:innerShdw>
                </a:effectLst>
                <a:latin typeface="Palatino Linotype" panose="02040502050505030304" pitchFamily="18" charset="0"/>
              </a:rPr>
              <a:t> </a:t>
            </a:r>
            <a:r>
              <a:rPr lang="tr-TR" sz="3100" b="1" dirty="0">
                <a:ln w="1905"/>
                <a:effectLst>
                  <a:innerShdw blurRad="69850" dist="43180" dir="5400000">
                    <a:srgbClr val="000000">
                      <a:alpha val="65000"/>
                    </a:srgbClr>
                  </a:innerShdw>
                </a:effectLst>
                <a:latin typeface="Palatino Linotype" panose="02040502050505030304" pitchFamily="18" charset="0"/>
              </a:rPr>
              <a:t>o</a:t>
            </a:r>
            <a:r>
              <a:rPr lang="en-US" sz="3100" b="1" dirty="0">
                <a:ln w="1905"/>
                <a:effectLst>
                  <a:innerShdw blurRad="69850" dist="43180" dir="5400000">
                    <a:srgbClr val="000000">
                      <a:alpha val="65000"/>
                    </a:srgbClr>
                  </a:innerShdw>
                </a:effectLst>
                <a:latin typeface="Palatino Linotype" panose="02040502050505030304" pitchFamily="18" charset="0"/>
              </a:rPr>
              <a:t>f Islamic Cooperation (OIC</a:t>
            </a:r>
            <a:r>
              <a:rPr lang="en-US" sz="3100" b="1" dirty="0" smtClean="0">
                <a:ln w="1905"/>
                <a:effectLst>
                  <a:innerShdw blurRad="69850" dist="43180" dir="5400000">
                    <a:srgbClr val="000000">
                      <a:alpha val="65000"/>
                    </a:srgbClr>
                  </a:innerShdw>
                </a:effectLst>
                <a:latin typeface="Palatino Linotype" panose="02040502050505030304" pitchFamily="18" charset="0"/>
              </a:rPr>
              <a:t>)</a:t>
            </a:r>
            <a:endParaRPr lang="en-US" sz="2300" b="1" spc="500" dirty="0" smtClean="0">
              <a:latin typeface="Palatino Linotype" panose="02040502050505030304" pitchFamily="18" charset="0"/>
            </a:endParaRPr>
          </a:p>
          <a:p>
            <a:pPr marL="0" indent="0" algn="ctr">
              <a:buNone/>
            </a:pPr>
            <a:endParaRPr lang="en-US" sz="1600" b="1" spc="500" dirty="0" smtClean="0">
              <a:latin typeface="+mj-lt"/>
            </a:endParaRPr>
          </a:p>
          <a:p>
            <a:pPr marL="0" indent="0" algn="ctr">
              <a:buNone/>
            </a:pPr>
            <a:endParaRPr lang="en-US" sz="3600" spc="500" dirty="0" smtClean="0">
              <a:latin typeface="+mj-lt"/>
            </a:endParaRPr>
          </a:p>
          <a:p>
            <a:pPr marL="0" indent="0" algn="ctr">
              <a:buNone/>
            </a:pPr>
            <a:endParaRPr lang="en-US" sz="3600" spc="500" dirty="0">
              <a:latin typeface="+mj-lt"/>
            </a:endParaRPr>
          </a:p>
          <a:p>
            <a:pPr marL="0" indent="0" algn="ctr">
              <a:buNone/>
            </a:pPr>
            <a:endParaRPr lang="en-US" sz="3600" spc="500" dirty="0" smtClean="0">
              <a:latin typeface="+mj-lt"/>
            </a:endParaRPr>
          </a:p>
          <a:p>
            <a:pPr marL="0" indent="0" algn="ctr">
              <a:buNone/>
            </a:pPr>
            <a:endParaRPr lang="en-US" sz="3600" spc="500" dirty="0">
              <a:latin typeface="+mj-lt"/>
            </a:endParaRPr>
          </a:p>
        </p:txBody>
      </p:sp>
      <p:sp>
        <p:nvSpPr>
          <p:cNvPr id="4" name="Title 1"/>
          <p:cNvSpPr txBox="1">
            <a:spLocks/>
          </p:cNvSpPr>
          <p:nvPr/>
        </p:nvSpPr>
        <p:spPr>
          <a:xfrm>
            <a:off x="-4482" y="4437112"/>
            <a:ext cx="9148482" cy="242088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bg1">
                    <a:lumMod val="95000"/>
                  </a:schemeClr>
                </a:solidFill>
                <a:latin typeface="Palatino Linotype" pitchFamily="18" charset="0"/>
              </a:rPr>
              <a:t>Training Session on Guidelines for Preparing, Drafting and Submitting Progress Reports on Implementing OPAAW</a:t>
            </a:r>
          </a:p>
          <a:p>
            <a:endParaRPr lang="en-US" sz="2000" b="1" dirty="0">
              <a:solidFill>
                <a:schemeClr val="bg1">
                  <a:lumMod val="95000"/>
                </a:schemeClr>
              </a:solidFill>
              <a:latin typeface="Palatino Linotype" pitchFamily="18" charset="0"/>
            </a:endParaRPr>
          </a:p>
          <a:p>
            <a:r>
              <a:rPr lang="en-US" sz="2000" b="1" dirty="0">
                <a:solidFill>
                  <a:schemeClr val="bg1">
                    <a:lumMod val="95000"/>
                  </a:schemeClr>
                </a:solidFill>
                <a:latin typeface="Palatino Linotype" pitchFamily="18" charset="0"/>
              </a:rPr>
              <a:t>17-18 September 2019</a:t>
            </a:r>
          </a:p>
          <a:p>
            <a:r>
              <a:rPr lang="en-US" sz="2000" b="1" dirty="0">
                <a:solidFill>
                  <a:schemeClr val="bg1">
                    <a:lumMod val="95000"/>
                  </a:schemeClr>
                </a:solidFill>
                <a:latin typeface="Palatino Linotype" pitchFamily="18" charset="0"/>
              </a:rPr>
              <a:t>Ankara, Republic of Turkey</a:t>
            </a:r>
          </a:p>
        </p:txBody>
      </p:sp>
      <p:grpSp>
        <p:nvGrpSpPr>
          <p:cNvPr id="5" name="Group 4"/>
          <p:cNvGrpSpPr/>
          <p:nvPr/>
        </p:nvGrpSpPr>
        <p:grpSpPr>
          <a:xfrm>
            <a:off x="209150" y="472682"/>
            <a:ext cx="8952610" cy="1516158"/>
            <a:chOff x="209150" y="-1769787"/>
            <a:chExt cx="8952610" cy="1758317"/>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219" y="-1769787"/>
              <a:ext cx="1731541" cy="1752601"/>
            </a:xfrm>
            <a:prstGeom prst="rect">
              <a:avLst/>
            </a:prstGeom>
          </p:spPr>
        </p:pic>
        <p:pic>
          <p:nvPicPr>
            <p:cNvPr id="9" name="Picture 2" descr="https://encrypted-tbn3.gstatic.com/images?q=tbn:ANd9GcQ5ZVFAQkFjBzRnm3CccGzkdnDVPzaH0eeCIm6KbP2rNMoNuij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50" y="-1764071"/>
              <a:ext cx="1828800" cy="17526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75065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20825"/>
            <a:ext cx="8229600" cy="1023392"/>
          </a:xfrm>
        </p:spPr>
        <p:txBody>
          <a:bodyPr>
            <a:normAutofit/>
          </a:bodyPr>
          <a:lstStyle/>
          <a:p>
            <a:pPr algn="ctr"/>
            <a:r>
              <a:rPr lang="tr-TR" sz="2400" dirty="0"/>
              <a:t>Why </a:t>
            </a:r>
            <a:r>
              <a:rPr lang="tr-TR" sz="2400" dirty="0" smtClean="0"/>
              <a:t>there is </a:t>
            </a:r>
            <a:r>
              <a:rPr lang="tr-TR" sz="2400" dirty="0"/>
              <a:t>need for </a:t>
            </a:r>
            <a:r>
              <a:rPr lang="tr-TR" sz="2400" dirty="0" smtClean="0"/>
              <a:t>OPAAW Survey?</a:t>
            </a:r>
            <a:r>
              <a:rPr lang="tr-TR" sz="2400" dirty="0"/>
              <a:t/>
            </a:r>
            <a:br>
              <a:rPr lang="tr-TR" sz="2400" dirty="0"/>
            </a:br>
            <a:endParaRPr lang="en-US" sz="2400" dirty="0"/>
          </a:p>
        </p:txBody>
      </p:sp>
      <p:sp>
        <p:nvSpPr>
          <p:cNvPr id="5" name="Slide Number Placeholder 4"/>
          <p:cNvSpPr>
            <a:spLocks noGrp="1"/>
          </p:cNvSpPr>
          <p:nvPr>
            <p:ph type="sldNum" sz="quarter" idx="12"/>
          </p:nvPr>
        </p:nvSpPr>
        <p:spPr/>
        <p:txBody>
          <a:bodyPr/>
          <a:lstStyle/>
          <a:p>
            <a:fld id="{F302176B-0E47-46AC-8F43-DAB4B8A37D06}" type="slidenum">
              <a:rPr lang="tr-TR" smtClean="0"/>
              <a:t>4</a:t>
            </a:fld>
            <a:endParaRPr lang="tr-TR"/>
          </a:p>
        </p:txBody>
      </p:sp>
      <p:sp>
        <p:nvSpPr>
          <p:cNvPr id="3" name="Rectangle 2"/>
          <p:cNvSpPr/>
          <p:nvPr/>
        </p:nvSpPr>
        <p:spPr>
          <a:xfrm>
            <a:off x="303288" y="2060848"/>
            <a:ext cx="8136904" cy="2246769"/>
          </a:xfrm>
          <a:prstGeom prst="rect">
            <a:avLst/>
          </a:prstGeom>
        </p:spPr>
        <p:txBody>
          <a:bodyPr wrap="square">
            <a:spAutoFit/>
          </a:bodyPr>
          <a:lstStyle/>
          <a:p>
            <a:pPr marL="285750" indent="-285750">
              <a:buFont typeface="Arial" pitchFamily="34" charset="0"/>
              <a:buChar char="•"/>
            </a:pPr>
            <a:r>
              <a:rPr lang="tr-TR" dirty="0" smtClean="0"/>
              <a:t>Survey Part helps </a:t>
            </a:r>
            <a:r>
              <a:rPr lang="en-US" dirty="0" smtClean="0"/>
              <a:t>on </a:t>
            </a:r>
            <a:r>
              <a:rPr lang="en-US" b="1" dirty="0"/>
              <a:t>how </a:t>
            </a:r>
            <a:r>
              <a:rPr lang="tr-TR" b="1" dirty="0"/>
              <a:t>to </a:t>
            </a:r>
            <a:r>
              <a:rPr lang="en-US" b="1" dirty="0"/>
              <a:t>measure </a:t>
            </a:r>
            <a:r>
              <a:rPr lang="tr-TR" b="1" dirty="0"/>
              <a:t>&amp; </a:t>
            </a:r>
            <a:r>
              <a:rPr lang="en-US" b="1" dirty="0"/>
              <a:t>report </a:t>
            </a:r>
            <a:r>
              <a:rPr lang="en-US" dirty="0"/>
              <a:t>efforts towards</a:t>
            </a:r>
            <a:r>
              <a:rPr lang="tr-TR" dirty="0"/>
              <a:t> </a:t>
            </a:r>
            <a:r>
              <a:rPr lang="tr-TR" dirty="0" smtClean="0"/>
              <a:t>implementing OPAAW</a:t>
            </a:r>
          </a:p>
          <a:p>
            <a:pPr marL="285750" indent="-285750">
              <a:buFont typeface="Arial" pitchFamily="34" charset="0"/>
              <a:buChar char="•"/>
            </a:pPr>
            <a:endParaRPr lang="tr-TR" dirty="0"/>
          </a:p>
          <a:p>
            <a:pPr marL="742950" lvl="1" indent="-285750">
              <a:buFont typeface="Courier New" pitchFamily="49" charset="0"/>
              <a:buChar char="o"/>
            </a:pPr>
            <a:r>
              <a:rPr lang="tr-TR" sz="1600" dirty="0" smtClean="0"/>
              <a:t>E</a:t>
            </a:r>
            <a:r>
              <a:rPr lang="en-US" sz="1600" dirty="0" err="1" smtClean="0"/>
              <a:t>nable</a:t>
            </a:r>
            <a:r>
              <a:rPr lang="en-US" sz="1600" dirty="0" smtClean="0"/>
              <a:t> </a:t>
            </a:r>
            <a:r>
              <a:rPr lang="en-US" sz="1600" dirty="0"/>
              <a:t>member states to </a:t>
            </a:r>
            <a:r>
              <a:rPr lang="en-US" sz="1600" b="1" dirty="0"/>
              <a:t>measure</a:t>
            </a:r>
            <a:r>
              <a:rPr lang="en-US" sz="1600" dirty="0"/>
              <a:t> progress </a:t>
            </a:r>
            <a:r>
              <a:rPr lang="en-US" sz="1600" dirty="0" smtClean="0"/>
              <a:t>in </a:t>
            </a:r>
            <a:r>
              <a:rPr lang="en-US" sz="1600" dirty="0"/>
              <a:t>a standardized </a:t>
            </a:r>
            <a:r>
              <a:rPr lang="en-US" sz="1600" dirty="0" smtClean="0"/>
              <a:t>way</a:t>
            </a:r>
            <a:endParaRPr lang="tr-TR" sz="1600" dirty="0" smtClean="0"/>
          </a:p>
          <a:p>
            <a:pPr marL="742950" lvl="1" indent="-285750">
              <a:buFont typeface="Courier New" pitchFamily="49" charset="0"/>
              <a:buChar char="o"/>
            </a:pPr>
            <a:r>
              <a:rPr lang="tr-TR" sz="1600" dirty="0" smtClean="0"/>
              <a:t>E</a:t>
            </a:r>
            <a:r>
              <a:rPr lang="en-US" sz="1600" dirty="0" err="1" smtClean="0"/>
              <a:t>nable</a:t>
            </a:r>
            <a:r>
              <a:rPr lang="en-US" sz="1600" dirty="0" smtClean="0"/>
              <a:t> </a:t>
            </a:r>
            <a:r>
              <a:rPr lang="en-US" sz="1600" dirty="0"/>
              <a:t>member states</a:t>
            </a:r>
            <a:r>
              <a:rPr lang="en-US" sz="1600" dirty="0" smtClean="0"/>
              <a:t> </a:t>
            </a:r>
            <a:r>
              <a:rPr lang="tr-TR" sz="1600" dirty="0" smtClean="0"/>
              <a:t>to </a:t>
            </a:r>
            <a:r>
              <a:rPr lang="en-US" sz="1600" b="1" dirty="0" smtClean="0"/>
              <a:t>report</a:t>
            </a:r>
            <a:r>
              <a:rPr lang="en-US" sz="1600" dirty="0" smtClean="0"/>
              <a:t> </a:t>
            </a:r>
            <a:r>
              <a:rPr lang="en-US" sz="1600" dirty="0"/>
              <a:t>progress </a:t>
            </a:r>
            <a:r>
              <a:rPr lang="tr-TR" sz="1600" dirty="0" smtClean="0"/>
              <a:t>in </a:t>
            </a:r>
            <a:r>
              <a:rPr lang="en-US" sz="1600" dirty="0" smtClean="0"/>
              <a:t>a </a:t>
            </a:r>
            <a:r>
              <a:rPr lang="en-US" sz="1600" dirty="0"/>
              <a:t>standardized </a:t>
            </a:r>
            <a:r>
              <a:rPr lang="en-US" sz="1600" dirty="0" smtClean="0"/>
              <a:t>way</a:t>
            </a:r>
            <a:endParaRPr lang="tr-TR" sz="1600" dirty="0" smtClean="0"/>
          </a:p>
          <a:p>
            <a:endParaRPr lang="tr-TR" dirty="0" smtClean="0"/>
          </a:p>
          <a:p>
            <a:pPr marL="285750" indent="-285750">
              <a:buFont typeface="Arial" pitchFamily="34" charset="0"/>
              <a:buChar char="•"/>
            </a:pPr>
            <a:r>
              <a:rPr lang="tr-TR" dirty="0" smtClean="0"/>
              <a:t>A </a:t>
            </a:r>
            <a:r>
              <a:rPr lang="en-US" dirty="0" smtClean="0"/>
              <a:t>benchmark to </a:t>
            </a:r>
            <a:r>
              <a:rPr lang="en-US" b="1" dirty="0" smtClean="0"/>
              <a:t>monitor </a:t>
            </a:r>
            <a:r>
              <a:rPr lang="tr-TR" b="1" dirty="0" smtClean="0"/>
              <a:t>&amp;</a:t>
            </a:r>
            <a:r>
              <a:rPr lang="tr-TR" dirty="0" smtClean="0"/>
              <a:t> </a:t>
            </a:r>
            <a:r>
              <a:rPr lang="en-US" b="1" dirty="0" smtClean="0"/>
              <a:t>improve</a:t>
            </a:r>
            <a:r>
              <a:rPr lang="en-US" dirty="0" smtClean="0"/>
              <a:t> </a:t>
            </a:r>
            <a:r>
              <a:rPr lang="tr-TR" dirty="0" smtClean="0"/>
              <a:t>national</a:t>
            </a:r>
            <a:r>
              <a:rPr lang="en-US" dirty="0" smtClean="0"/>
              <a:t> performance </a:t>
            </a:r>
            <a:r>
              <a:rPr lang="tr-TR" dirty="0" smtClean="0"/>
              <a:t>of OIC Countries.</a:t>
            </a:r>
          </a:p>
        </p:txBody>
      </p:sp>
      <p:sp>
        <p:nvSpPr>
          <p:cNvPr id="6" name="TextBox 5"/>
          <p:cNvSpPr txBox="1"/>
          <p:nvPr/>
        </p:nvSpPr>
        <p:spPr>
          <a:xfrm>
            <a:off x="611560" y="1232466"/>
            <a:ext cx="184731" cy="400110"/>
          </a:xfrm>
          <a:prstGeom prst="rect">
            <a:avLst/>
          </a:prstGeom>
          <a:noFill/>
        </p:spPr>
        <p:txBody>
          <a:bodyPr wrap="none" rtlCol="0">
            <a:spAutoFit/>
          </a:bodyPr>
          <a:lstStyle/>
          <a:p>
            <a:endParaRPr lang="en-US" sz="2000" spc="-100" dirty="0">
              <a:solidFill>
                <a:schemeClr val="tx2"/>
              </a:solidFill>
              <a:latin typeface="+mj-lt"/>
              <a:ea typeface="+mj-ea"/>
              <a:cs typeface="+mj-cs"/>
            </a:endParaRPr>
          </a:p>
        </p:txBody>
      </p:sp>
    </p:spTree>
    <p:extLst>
      <p:ext uri="{BB962C8B-B14F-4D97-AF65-F5344CB8AC3E}">
        <p14:creationId xmlns:p14="http://schemas.microsoft.com/office/powerpoint/2010/main" val="153760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86" y="858712"/>
            <a:ext cx="8229600" cy="951384"/>
          </a:xfrm>
        </p:spPr>
        <p:txBody>
          <a:bodyPr>
            <a:normAutofit/>
          </a:bodyPr>
          <a:lstStyle/>
          <a:p>
            <a:pPr algn="ctr"/>
            <a:r>
              <a:rPr lang="tr-TR" sz="2400" dirty="0"/>
              <a:t>Why the need for a unified mechanism?</a:t>
            </a:r>
            <a:br>
              <a:rPr lang="tr-TR" sz="2400" dirty="0"/>
            </a:br>
            <a:endParaRPr lang="en-US" sz="2400" dirty="0"/>
          </a:p>
        </p:txBody>
      </p:sp>
      <p:sp>
        <p:nvSpPr>
          <p:cNvPr id="5" name="Slide Number Placeholder 4"/>
          <p:cNvSpPr>
            <a:spLocks noGrp="1"/>
          </p:cNvSpPr>
          <p:nvPr>
            <p:ph type="sldNum" sz="quarter" idx="12"/>
          </p:nvPr>
        </p:nvSpPr>
        <p:spPr/>
        <p:txBody>
          <a:bodyPr/>
          <a:lstStyle/>
          <a:p>
            <a:fld id="{F302176B-0E47-46AC-8F43-DAB4B8A37D06}" type="slidenum">
              <a:rPr lang="tr-TR" smtClean="0"/>
              <a:t>5</a:t>
            </a:fld>
            <a:endParaRPr lang="tr-TR"/>
          </a:p>
        </p:txBody>
      </p:sp>
      <p:sp>
        <p:nvSpPr>
          <p:cNvPr id="3" name="Rectangle 2"/>
          <p:cNvSpPr/>
          <p:nvPr/>
        </p:nvSpPr>
        <p:spPr>
          <a:xfrm>
            <a:off x="179512" y="2060848"/>
            <a:ext cx="8136904" cy="1754326"/>
          </a:xfrm>
          <a:prstGeom prst="rect">
            <a:avLst/>
          </a:prstGeom>
        </p:spPr>
        <p:txBody>
          <a:bodyPr wrap="square">
            <a:spAutoFit/>
          </a:bodyPr>
          <a:lstStyle/>
          <a:p>
            <a:pPr marL="285750" lvl="1" indent="-285750">
              <a:buFont typeface="Arial" pitchFamily="34" charset="0"/>
              <a:buChar char="•"/>
            </a:pPr>
            <a:r>
              <a:rPr lang="tr-TR" dirty="0"/>
              <a:t>E</a:t>
            </a:r>
            <a:r>
              <a:rPr lang="en-US" dirty="0" err="1" smtClean="0"/>
              <a:t>nable</a:t>
            </a:r>
            <a:r>
              <a:rPr lang="en-US" dirty="0" smtClean="0"/>
              <a:t> </a:t>
            </a:r>
            <a:r>
              <a:rPr lang="en-US" dirty="0"/>
              <a:t>the OIC </a:t>
            </a:r>
            <a:r>
              <a:rPr lang="tr-TR" dirty="0" smtClean="0"/>
              <a:t>GS </a:t>
            </a:r>
            <a:r>
              <a:rPr lang="en-US" dirty="0" smtClean="0"/>
              <a:t>to improve </a:t>
            </a:r>
            <a:r>
              <a:rPr lang="en-US" dirty="0"/>
              <a:t>intra-OIC </a:t>
            </a:r>
            <a:r>
              <a:rPr lang="en-US" dirty="0" smtClean="0"/>
              <a:t>cooperation</a:t>
            </a:r>
            <a:endParaRPr lang="tr-TR" dirty="0" smtClean="0"/>
          </a:p>
          <a:p>
            <a:pPr marL="0" lvl="1"/>
            <a:endParaRPr lang="tr-TR" dirty="0"/>
          </a:p>
          <a:p>
            <a:pPr marL="285750" lvl="1" indent="-285750">
              <a:buFont typeface="Arial" pitchFamily="34" charset="0"/>
              <a:buChar char="•"/>
            </a:pPr>
            <a:r>
              <a:rPr lang="tr-TR" dirty="0" smtClean="0"/>
              <a:t>F</a:t>
            </a:r>
            <a:r>
              <a:rPr lang="en-US" dirty="0" err="1" smtClean="0"/>
              <a:t>ormulate</a:t>
            </a:r>
            <a:r>
              <a:rPr lang="en-US" dirty="0" smtClean="0"/>
              <a:t> </a:t>
            </a:r>
            <a:r>
              <a:rPr lang="tr-TR" dirty="0" smtClean="0"/>
              <a:t>new and </a:t>
            </a:r>
            <a:r>
              <a:rPr lang="en-US" dirty="0" smtClean="0"/>
              <a:t>innovative solutions</a:t>
            </a:r>
            <a:r>
              <a:rPr lang="tr-TR" dirty="0" smtClean="0"/>
              <a:t> based on a comparative and thorough understanding</a:t>
            </a:r>
          </a:p>
          <a:p>
            <a:pPr marL="285750" lvl="1" indent="-285750">
              <a:buFont typeface="Arial" pitchFamily="34" charset="0"/>
              <a:buChar char="•"/>
            </a:pPr>
            <a:endParaRPr lang="tr-TR" dirty="0" smtClean="0"/>
          </a:p>
          <a:p>
            <a:r>
              <a:rPr lang="tr-TR" dirty="0" smtClean="0"/>
              <a:t>As such, the GS can </a:t>
            </a:r>
            <a:r>
              <a:rPr lang="en-US" dirty="0" smtClean="0"/>
              <a:t>better assist Member States</a:t>
            </a:r>
            <a:endParaRPr lang="tr-TR" dirty="0"/>
          </a:p>
        </p:txBody>
      </p:sp>
      <p:sp>
        <p:nvSpPr>
          <p:cNvPr id="4" name="Rectangle 3"/>
          <p:cNvSpPr/>
          <p:nvPr/>
        </p:nvSpPr>
        <p:spPr>
          <a:xfrm>
            <a:off x="647564" y="4077072"/>
            <a:ext cx="7200800" cy="923330"/>
          </a:xfrm>
          <a:prstGeom prst="rect">
            <a:avLst/>
          </a:prstGeom>
        </p:spPr>
        <p:txBody>
          <a:bodyPr wrap="square">
            <a:spAutoFit/>
          </a:bodyPr>
          <a:lstStyle/>
          <a:p>
            <a:pPr marL="285750" indent="-285750">
              <a:buFont typeface="Wingdings" pitchFamily="2" charset="2"/>
              <a:buChar char="ü"/>
            </a:pPr>
            <a:r>
              <a:rPr lang="tr-TR" dirty="0" smtClean="0"/>
              <a:t>Better </a:t>
            </a:r>
            <a:r>
              <a:rPr lang="tr-TR" dirty="0"/>
              <a:t>implementation of </a:t>
            </a:r>
            <a:r>
              <a:rPr lang="tr-TR" dirty="0" smtClean="0"/>
              <a:t>OPAAW</a:t>
            </a:r>
          </a:p>
          <a:p>
            <a:pPr marL="285750" indent="-285750">
              <a:buFont typeface="Wingdings" pitchFamily="2" charset="2"/>
              <a:buChar char="ü"/>
            </a:pPr>
            <a:r>
              <a:rPr lang="tr-TR" dirty="0" smtClean="0"/>
              <a:t>Greater ability to tackle </a:t>
            </a:r>
            <a:r>
              <a:rPr lang="tr-TR" dirty="0"/>
              <a:t>challenges faced by women </a:t>
            </a:r>
            <a:r>
              <a:rPr lang="tr-TR" dirty="0" smtClean="0"/>
              <a:t>&amp;</a:t>
            </a:r>
          </a:p>
          <a:p>
            <a:pPr marL="285750" indent="-285750">
              <a:buFont typeface="Wingdings" pitchFamily="2" charset="2"/>
              <a:buChar char="ü"/>
            </a:pPr>
            <a:r>
              <a:rPr lang="tr-TR" dirty="0" smtClean="0"/>
              <a:t>By National </a:t>
            </a:r>
            <a:r>
              <a:rPr lang="tr-TR" dirty="0"/>
              <a:t>Institutions</a:t>
            </a:r>
          </a:p>
        </p:txBody>
      </p:sp>
      <p:sp>
        <p:nvSpPr>
          <p:cNvPr id="6" name="TextBox 5"/>
          <p:cNvSpPr txBox="1"/>
          <p:nvPr/>
        </p:nvSpPr>
        <p:spPr>
          <a:xfrm>
            <a:off x="539552" y="1134349"/>
            <a:ext cx="184731" cy="400110"/>
          </a:xfrm>
          <a:prstGeom prst="rect">
            <a:avLst/>
          </a:prstGeom>
          <a:noFill/>
        </p:spPr>
        <p:txBody>
          <a:bodyPr wrap="none" rtlCol="0">
            <a:spAutoFit/>
          </a:bodyPr>
          <a:lstStyle/>
          <a:p>
            <a:endParaRPr lang="en-US" sz="2000" spc="-100" dirty="0">
              <a:solidFill>
                <a:schemeClr val="tx2"/>
              </a:solidFill>
              <a:latin typeface="+mj-lt"/>
              <a:ea typeface="+mj-ea"/>
              <a:cs typeface="+mj-cs"/>
            </a:endParaRPr>
          </a:p>
        </p:txBody>
      </p:sp>
    </p:spTree>
    <p:extLst>
      <p:ext uri="{BB962C8B-B14F-4D97-AF65-F5344CB8AC3E}">
        <p14:creationId xmlns:p14="http://schemas.microsoft.com/office/powerpoint/2010/main" val="136803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23392"/>
          </a:xfrm>
        </p:spPr>
        <p:txBody>
          <a:bodyPr>
            <a:normAutofit/>
          </a:bodyPr>
          <a:lstStyle/>
          <a:p>
            <a:pPr algn="ctr"/>
            <a:r>
              <a:rPr lang="tr-TR" sz="2400" dirty="0" smtClean="0"/>
              <a:t>Proposed tools for a unified mechanism</a:t>
            </a:r>
            <a:endParaRPr lang="en-US" sz="2400" dirty="0"/>
          </a:p>
        </p:txBody>
      </p:sp>
      <p:sp>
        <p:nvSpPr>
          <p:cNvPr id="5" name="Slide Number Placeholder 4"/>
          <p:cNvSpPr>
            <a:spLocks noGrp="1"/>
          </p:cNvSpPr>
          <p:nvPr>
            <p:ph type="sldNum" sz="quarter" idx="12"/>
          </p:nvPr>
        </p:nvSpPr>
        <p:spPr/>
        <p:txBody>
          <a:bodyPr/>
          <a:lstStyle/>
          <a:p>
            <a:fld id="{F302176B-0E47-46AC-8F43-DAB4B8A37D06}" type="slidenum">
              <a:rPr lang="tr-TR" smtClean="0"/>
              <a:t>6</a:t>
            </a:fld>
            <a:endParaRPr lang="tr-TR"/>
          </a:p>
        </p:txBody>
      </p:sp>
      <p:sp>
        <p:nvSpPr>
          <p:cNvPr id="3" name="Rectangle 2"/>
          <p:cNvSpPr/>
          <p:nvPr/>
        </p:nvSpPr>
        <p:spPr>
          <a:xfrm>
            <a:off x="251520" y="2636912"/>
            <a:ext cx="8136904" cy="1754326"/>
          </a:xfrm>
          <a:prstGeom prst="rect">
            <a:avLst/>
          </a:prstGeom>
        </p:spPr>
        <p:txBody>
          <a:bodyPr wrap="square">
            <a:spAutoFit/>
          </a:bodyPr>
          <a:lstStyle/>
          <a:p>
            <a:r>
              <a:rPr lang="tr-TR" dirty="0" smtClean="0"/>
              <a:t>The concept paper </a:t>
            </a:r>
            <a:r>
              <a:rPr lang="en-US" dirty="0" smtClean="0"/>
              <a:t>presents </a:t>
            </a:r>
            <a:r>
              <a:rPr lang="en-US" dirty="0"/>
              <a:t>two main tools to </a:t>
            </a:r>
            <a:r>
              <a:rPr lang="tr-TR" dirty="0" smtClean="0"/>
              <a:t>establish a unified mechanism</a:t>
            </a:r>
            <a:r>
              <a:rPr lang="en-US" dirty="0" smtClean="0"/>
              <a:t>: </a:t>
            </a:r>
            <a:endParaRPr lang="tr-TR" dirty="0" smtClean="0"/>
          </a:p>
          <a:p>
            <a:endParaRPr lang="tr-TR" dirty="0"/>
          </a:p>
          <a:p>
            <a:pPr marL="342900" indent="-342900">
              <a:buFont typeface="+mj-lt"/>
              <a:buAutoNum type="arabicPeriod"/>
            </a:pPr>
            <a:r>
              <a:rPr lang="en-US" i="1" dirty="0" smtClean="0"/>
              <a:t>OPAAW </a:t>
            </a:r>
            <a:r>
              <a:rPr lang="tr-TR" i="1" dirty="0"/>
              <a:t>N</a:t>
            </a:r>
            <a:r>
              <a:rPr lang="en-US" i="1" dirty="0" err="1" smtClean="0"/>
              <a:t>ational</a:t>
            </a:r>
            <a:r>
              <a:rPr lang="en-US" i="1" dirty="0" smtClean="0"/>
              <a:t> </a:t>
            </a:r>
            <a:r>
              <a:rPr lang="tr-TR" i="1" dirty="0"/>
              <a:t>P</a:t>
            </a:r>
            <a:r>
              <a:rPr lang="en-US" i="1" dirty="0" err="1" smtClean="0"/>
              <a:t>rogress</a:t>
            </a:r>
            <a:r>
              <a:rPr lang="en-US" i="1" dirty="0" smtClean="0"/>
              <a:t> </a:t>
            </a:r>
            <a:r>
              <a:rPr lang="tr-TR" i="1" dirty="0" smtClean="0"/>
              <a:t>R</a:t>
            </a:r>
            <a:r>
              <a:rPr lang="en-US" i="1" dirty="0" err="1" smtClean="0"/>
              <a:t>eports</a:t>
            </a:r>
            <a:r>
              <a:rPr lang="en-US" i="1" dirty="0" smtClean="0"/>
              <a:t> </a:t>
            </a:r>
            <a:endParaRPr lang="tr-TR" i="1" dirty="0" smtClean="0"/>
          </a:p>
          <a:p>
            <a:endParaRPr lang="tr-TR" dirty="0" smtClean="0"/>
          </a:p>
          <a:p>
            <a:pPr marL="342900" indent="-342900">
              <a:buFont typeface="+mj-lt"/>
              <a:buAutoNum type="arabicPeriod" startAt="2"/>
            </a:pPr>
            <a:r>
              <a:rPr lang="tr-TR" dirty="0"/>
              <a:t>T</a:t>
            </a:r>
            <a:r>
              <a:rPr lang="en-US" dirty="0" smtClean="0"/>
              <a:t>he </a:t>
            </a:r>
            <a:r>
              <a:rPr lang="en-US" i="1" dirty="0" smtClean="0"/>
              <a:t>OPAAW </a:t>
            </a:r>
            <a:r>
              <a:rPr lang="tr-TR" i="1" dirty="0" smtClean="0"/>
              <a:t>S</a:t>
            </a:r>
            <a:r>
              <a:rPr lang="en-US" i="1" dirty="0" err="1" smtClean="0"/>
              <a:t>urvey</a:t>
            </a:r>
            <a:r>
              <a:rPr lang="en-US" i="1" dirty="0" smtClean="0"/>
              <a:t> </a:t>
            </a:r>
            <a:r>
              <a:rPr lang="tr-TR" i="1" dirty="0" smtClean="0"/>
              <a:t>and Index</a:t>
            </a:r>
          </a:p>
          <a:p>
            <a:pPr marL="342900" indent="-342900">
              <a:buFont typeface="+mj-lt"/>
              <a:buAutoNum type="arabicPeriod" startAt="2"/>
            </a:pPr>
            <a:endParaRPr lang="tr-TR" dirty="0" smtClean="0"/>
          </a:p>
        </p:txBody>
      </p:sp>
      <p:sp>
        <p:nvSpPr>
          <p:cNvPr id="4" name="TextBox 3"/>
          <p:cNvSpPr txBox="1"/>
          <p:nvPr/>
        </p:nvSpPr>
        <p:spPr>
          <a:xfrm>
            <a:off x="2123728" y="1340768"/>
            <a:ext cx="5162311" cy="400110"/>
          </a:xfrm>
          <a:prstGeom prst="rect">
            <a:avLst/>
          </a:prstGeom>
          <a:noFill/>
        </p:spPr>
        <p:txBody>
          <a:bodyPr wrap="none" rtlCol="0">
            <a:spAutoFit/>
          </a:bodyPr>
          <a:lstStyle/>
          <a:p>
            <a:pPr algn="ctr"/>
            <a:r>
              <a:rPr lang="tr-TR" sz="2000" spc="-100" dirty="0">
                <a:solidFill>
                  <a:schemeClr val="tx2"/>
                </a:solidFill>
                <a:latin typeface="+mj-lt"/>
                <a:ea typeface="+mj-ea"/>
                <a:cs typeface="+mj-cs"/>
              </a:rPr>
              <a:t>National Progress Reports &amp; the OPAAW Survey</a:t>
            </a:r>
            <a:endParaRPr lang="en-US" sz="2000" spc="-100" dirty="0">
              <a:solidFill>
                <a:schemeClr val="tx2"/>
              </a:solidFill>
              <a:latin typeface="+mj-lt"/>
              <a:ea typeface="+mj-ea"/>
              <a:cs typeface="+mj-cs"/>
            </a:endParaRPr>
          </a:p>
        </p:txBody>
      </p:sp>
    </p:spTree>
    <p:extLst>
      <p:ext uri="{BB962C8B-B14F-4D97-AF65-F5344CB8AC3E}">
        <p14:creationId xmlns:p14="http://schemas.microsoft.com/office/powerpoint/2010/main" val="8603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2400" dirty="0" smtClean="0"/>
              <a:t>Triangulation: Reports and Survey</a:t>
            </a:r>
            <a:br>
              <a:rPr lang="tr-TR" sz="2400" dirty="0" smtClean="0"/>
            </a:br>
            <a:r>
              <a:rPr lang="tr-TR" sz="2400" dirty="0" smtClean="0"/>
              <a:t> </a:t>
            </a:r>
            <a:endParaRPr lang="en-US" sz="2400" dirty="0"/>
          </a:p>
        </p:txBody>
      </p:sp>
      <p:sp>
        <p:nvSpPr>
          <p:cNvPr id="6" name="Text Placeholder 5"/>
          <p:cNvSpPr>
            <a:spLocks noGrp="1"/>
          </p:cNvSpPr>
          <p:nvPr>
            <p:ph type="body" idx="1"/>
          </p:nvPr>
        </p:nvSpPr>
        <p:spPr/>
        <p:txBody>
          <a:bodyPr>
            <a:normAutofit/>
          </a:bodyPr>
          <a:lstStyle/>
          <a:p>
            <a:r>
              <a:rPr lang="tr-TR" sz="1800" dirty="0" smtClean="0"/>
              <a:t>National Progress Reports </a:t>
            </a:r>
            <a:endParaRPr lang="en-US" sz="1800" dirty="0"/>
          </a:p>
        </p:txBody>
      </p:sp>
      <p:sp>
        <p:nvSpPr>
          <p:cNvPr id="7" name="Content Placeholder 6"/>
          <p:cNvSpPr>
            <a:spLocks noGrp="1"/>
          </p:cNvSpPr>
          <p:nvPr>
            <p:ph sz="half" idx="2"/>
          </p:nvPr>
        </p:nvSpPr>
        <p:spPr>
          <a:xfrm>
            <a:off x="457200" y="2438400"/>
            <a:ext cx="3931920" cy="3078832"/>
          </a:xfrm>
        </p:spPr>
        <p:txBody>
          <a:bodyPr/>
          <a:lstStyle/>
          <a:p>
            <a:r>
              <a:rPr lang="tr-TR" sz="1800" dirty="0" smtClean="0"/>
              <a:t>In-depth &amp; </a:t>
            </a:r>
            <a:r>
              <a:rPr lang="en-US" sz="1800" dirty="0" smtClean="0"/>
              <a:t>interpretive coverage of the status of women in any given state</a:t>
            </a:r>
            <a:endParaRPr lang="tr-TR" sz="1800" dirty="0" smtClean="0"/>
          </a:p>
          <a:p>
            <a:r>
              <a:rPr lang="tr-TR" sz="1800" dirty="0"/>
              <a:t>E</a:t>
            </a:r>
            <a:r>
              <a:rPr lang="en-US" sz="1800" dirty="0" err="1" smtClean="0"/>
              <a:t>xplain</a:t>
            </a:r>
            <a:r>
              <a:rPr lang="en-US" sz="1800" dirty="0" smtClean="0"/>
              <a:t> and elaborate on country specific achievements and challenges</a:t>
            </a:r>
            <a:endParaRPr lang="tr-TR" sz="1800" dirty="0" smtClean="0"/>
          </a:p>
          <a:p>
            <a:r>
              <a:rPr lang="tr-TR" sz="1800" dirty="0" smtClean="0"/>
              <a:t>Hermeneutics and subjective scale!</a:t>
            </a:r>
          </a:p>
          <a:p>
            <a:r>
              <a:rPr lang="tr-TR" sz="1800" dirty="0" smtClean="0"/>
              <a:t>Narrative, causes and factors</a:t>
            </a:r>
          </a:p>
          <a:p>
            <a:endParaRPr lang="tr-TR" sz="1800" dirty="0"/>
          </a:p>
        </p:txBody>
      </p:sp>
      <p:sp>
        <p:nvSpPr>
          <p:cNvPr id="8" name="Text Placeholder 7"/>
          <p:cNvSpPr>
            <a:spLocks noGrp="1"/>
          </p:cNvSpPr>
          <p:nvPr>
            <p:ph type="body" sz="quarter" idx="3"/>
          </p:nvPr>
        </p:nvSpPr>
        <p:spPr/>
        <p:txBody>
          <a:bodyPr>
            <a:normAutofit/>
          </a:bodyPr>
          <a:lstStyle/>
          <a:p>
            <a:r>
              <a:rPr lang="tr-TR" sz="1800" dirty="0" smtClean="0"/>
              <a:t>OPAAW Survey</a:t>
            </a:r>
            <a:endParaRPr lang="en-US" sz="1800" dirty="0"/>
          </a:p>
        </p:txBody>
      </p:sp>
      <p:sp>
        <p:nvSpPr>
          <p:cNvPr id="9" name="Content Placeholder 8"/>
          <p:cNvSpPr>
            <a:spLocks noGrp="1"/>
          </p:cNvSpPr>
          <p:nvPr>
            <p:ph sz="quarter" idx="4"/>
          </p:nvPr>
        </p:nvSpPr>
        <p:spPr>
          <a:xfrm>
            <a:off x="4754880" y="2438400"/>
            <a:ext cx="3931920" cy="3006824"/>
          </a:xfrm>
        </p:spPr>
        <p:txBody>
          <a:bodyPr/>
          <a:lstStyle/>
          <a:p>
            <a:r>
              <a:rPr lang="tr-TR" sz="1800" dirty="0" smtClean="0"/>
              <a:t>Quick &amp; </a:t>
            </a:r>
            <a:r>
              <a:rPr lang="en-US" sz="1800" dirty="0" smtClean="0"/>
              <a:t>quantifiable measurement </a:t>
            </a:r>
            <a:r>
              <a:rPr lang="tr-TR" sz="1800" dirty="0" smtClean="0"/>
              <a:t>of OPAAW </a:t>
            </a:r>
            <a:r>
              <a:rPr lang="en-US" sz="1800" dirty="0" smtClean="0"/>
              <a:t>objective</a:t>
            </a:r>
            <a:r>
              <a:rPr lang="tr-TR" sz="1800" dirty="0" smtClean="0"/>
              <a:t>s</a:t>
            </a:r>
            <a:r>
              <a:rPr lang="en-US" sz="1800" dirty="0" smtClean="0"/>
              <a:t> </a:t>
            </a:r>
            <a:r>
              <a:rPr lang="tr-TR" sz="1800" dirty="0" smtClean="0"/>
              <a:t>(</a:t>
            </a:r>
            <a:r>
              <a:rPr lang="en-US" sz="1800" dirty="0" smtClean="0"/>
              <a:t>data set</a:t>
            </a:r>
            <a:r>
              <a:rPr lang="tr-TR" sz="1800" dirty="0" smtClean="0"/>
              <a:t>)</a:t>
            </a:r>
            <a:r>
              <a:rPr lang="en-US" sz="1800" dirty="0" smtClean="0"/>
              <a:t>.</a:t>
            </a:r>
            <a:endParaRPr lang="tr-TR" sz="1800" dirty="0" smtClean="0"/>
          </a:p>
          <a:p>
            <a:r>
              <a:rPr lang="tr-TR" sz="1800" dirty="0" smtClean="0"/>
              <a:t>Common and comparable indicators</a:t>
            </a:r>
            <a:r>
              <a:rPr lang="en-US" sz="1800" dirty="0" smtClean="0"/>
              <a:t> </a:t>
            </a:r>
            <a:endParaRPr lang="tr-TR" sz="1800" dirty="0" smtClean="0"/>
          </a:p>
          <a:p>
            <a:r>
              <a:rPr lang="tr-TR" sz="1800" dirty="0" smtClean="0"/>
              <a:t>Objective representation.. Yet ‘Numbers don’t lie, but they may omit!’ </a:t>
            </a:r>
          </a:p>
          <a:p>
            <a:r>
              <a:rPr lang="tr-TR" sz="1800" dirty="0" smtClean="0"/>
              <a:t>Track and </a:t>
            </a:r>
            <a:r>
              <a:rPr lang="en-US" sz="1800" dirty="0" smtClean="0"/>
              <a:t>monitor relative performance</a:t>
            </a:r>
            <a:endParaRPr lang="tr-TR" sz="1800" dirty="0" smtClean="0"/>
          </a:p>
          <a:p>
            <a:endParaRPr lang="tr-TR" sz="1800" dirty="0"/>
          </a:p>
          <a:p>
            <a:endParaRPr lang="en-US" dirty="0"/>
          </a:p>
        </p:txBody>
      </p:sp>
      <p:sp>
        <p:nvSpPr>
          <p:cNvPr id="5" name="Slide Number Placeholder 4"/>
          <p:cNvSpPr>
            <a:spLocks noGrp="1"/>
          </p:cNvSpPr>
          <p:nvPr>
            <p:ph type="sldNum" sz="quarter" idx="12"/>
          </p:nvPr>
        </p:nvSpPr>
        <p:spPr/>
        <p:txBody>
          <a:bodyPr/>
          <a:lstStyle/>
          <a:p>
            <a:fld id="{F302176B-0E47-46AC-8F43-DAB4B8A37D06}" type="slidenum">
              <a:rPr lang="tr-TR" smtClean="0"/>
              <a:t>7</a:t>
            </a:fld>
            <a:endParaRPr lang="tr-TR"/>
          </a:p>
        </p:txBody>
      </p:sp>
      <p:sp>
        <p:nvSpPr>
          <p:cNvPr id="4" name="TextBox 3"/>
          <p:cNvSpPr txBox="1"/>
          <p:nvPr/>
        </p:nvSpPr>
        <p:spPr>
          <a:xfrm>
            <a:off x="1979712" y="1124744"/>
            <a:ext cx="5429948" cy="400110"/>
          </a:xfrm>
          <a:prstGeom prst="rect">
            <a:avLst/>
          </a:prstGeom>
          <a:noFill/>
        </p:spPr>
        <p:txBody>
          <a:bodyPr wrap="none" rtlCol="0">
            <a:spAutoFit/>
          </a:bodyPr>
          <a:lstStyle/>
          <a:p>
            <a:r>
              <a:rPr lang="tr-TR" sz="2000" spc="-100" dirty="0">
                <a:solidFill>
                  <a:schemeClr val="tx2"/>
                </a:solidFill>
                <a:latin typeface="+mj-lt"/>
                <a:ea typeface="+mj-ea"/>
                <a:cs typeface="+mj-cs"/>
              </a:rPr>
              <a:t>A syngery between qualitative and quantitative data </a:t>
            </a:r>
            <a:endParaRPr lang="en-US" sz="2000" spc="-100" dirty="0">
              <a:solidFill>
                <a:schemeClr val="tx2"/>
              </a:solidFill>
              <a:latin typeface="+mj-lt"/>
              <a:ea typeface="+mj-ea"/>
              <a:cs typeface="+mj-cs"/>
            </a:endParaRPr>
          </a:p>
        </p:txBody>
      </p:sp>
    </p:spTree>
    <p:extLst>
      <p:ext uri="{BB962C8B-B14F-4D97-AF65-F5344CB8AC3E}">
        <p14:creationId xmlns:p14="http://schemas.microsoft.com/office/powerpoint/2010/main" val="154572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2400" dirty="0" smtClean="0"/>
              <a:t>Triangulation: Reports and Survey</a:t>
            </a:r>
            <a:br>
              <a:rPr lang="tr-TR" sz="2400" dirty="0" smtClean="0"/>
            </a:br>
            <a:r>
              <a:rPr lang="tr-TR" sz="2400" dirty="0" smtClean="0"/>
              <a:t> </a:t>
            </a:r>
            <a:endParaRPr lang="en-US" sz="2400" dirty="0"/>
          </a:p>
        </p:txBody>
      </p:sp>
      <p:sp>
        <p:nvSpPr>
          <p:cNvPr id="6" name="Text Placeholder 5"/>
          <p:cNvSpPr>
            <a:spLocks noGrp="1"/>
          </p:cNvSpPr>
          <p:nvPr>
            <p:ph idx="1"/>
          </p:nvPr>
        </p:nvSpPr>
        <p:spPr/>
        <p:txBody>
          <a:bodyPr/>
          <a:lstStyle/>
          <a:p>
            <a:pPr marL="0" indent="0">
              <a:buNone/>
            </a:pPr>
            <a:r>
              <a:rPr lang="tr-TR" dirty="0" smtClean="0"/>
              <a:t>Example</a:t>
            </a:r>
          </a:p>
          <a:p>
            <a:pPr marL="0" indent="0">
              <a:buNone/>
            </a:pPr>
            <a:endParaRPr lang="tr-TR" dirty="0" smtClean="0"/>
          </a:p>
          <a:p>
            <a:r>
              <a:rPr lang="en-US" sz="1800" dirty="0" smtClean="0"/>
              <a:t>Survey</a:t>
            </a:r>
            <a:r>
              <a:rPr lang="tr-TR" sz="1800" dirty="0" smtClean="0"/>
              <a:t>:</a:t>
            </a:r>
          </a:p>
          <a:p>
            <a:pPr>
              <a:buFont typeface="Wingdings" pitchFamily="2" charset="2"/>
              <a:buChar char="ü"/>
            </a:pPr>
            <a:r>
              <a:rPr lang="tr-TR" sz="1800" dirty="0" smtClean="0"/>
              <a:t>identify </a:t>
            </a:r>
            <a:r>
              <a:rPr lang="en-US" sz="1800" dirty="0" smtClean="0"/>
              <a:t> </a:t>
            </a:r>
            <a:r>
              <a:rPr lang="tr-TR" sz="1800" dirty="0" smtClean="0"/>
              <a:t>and</a:t>
            </a:r>
            <a:r>
              <a:rPr lang="en-US" sz="1800" dirty="0" smtClean="0"/>
              <a:t> </a:t>
            </a:r>
            <a:r>
              <a:rPr lang="en-US" sz="1800" dirty="0"/>
              <a:t>measure any increase (or decrease) on women’s labor force participation quantifiably, </a:t>
            </a:r>
            <a:endParaRPr lang="tr-TR" sz="1800" dirty="0" smtClean="0"/>
          </a:p>
          <a:p>
            <a:endParaRPr lang="tr-TR" sz="1800" dirty="0" smtClean="0"/>
          </a:p>
          <a:p>
            <a:endParaRPr lang="tr-TR" sz="1800" dirty="0"/>
          </a:p>
          <a:p>
            <a:r>
              <a:rPr lang="tr-TR" sz="1800" dirty="0" smtClean="0"/>
              <a:t>Reports:</a:t>
            </a:r>
          </a:p>
          <a:p>
            <a:pPr>
              <a:buFont typeface="Wingdings" pitchFamily="2" charset="2"/>
              <a:buChar char="ü"/>
            </a:pPr>
            <a:r>
              <a:rPr lang="tr-TR" sz="1800" dirty="0" smtClean="0"/>
              <a:t>Understand and describe why</a:t>
            </a:r>
            <a:r>
              <a:rPr lang="en-US" sz="1800" dirty="0" smtClean="0"/>
              <a:t> </a:t>
            </a:r>
            <a:r>
              <a:rPr lang="en-US" sz="1800" dirty="0"/>
              <a:t>such change has (or has not) </a:t>
            </a:r>
            <a:r>
              <a:rPr lang="en-US" sz="1800" dirty="0" smtClean="0"/>
              <a:t>occurred</a:t>
            </a:r>
            <a:r>
              <a:rPr lang="tr-TR" sz="1800" dirty="0" smtClean="0"/>
              <a:t>.</a:t>
            </a:r>
          </a:p>
          <a:p>
            <a:pPr marL="0" indent="0">
              <a:buNone/>
            </a:pPr>
            <a:endParaRPr lang="tr-TR" sz="1800" dirty="0" smtClean="0"/>
          </a:p>
          <a:p>
            <a:pPr lvl="1">
              <a:buFont typeface="Courier New" pitchFamily="49" charset="0"/>
              <a:buChar char="o"/>
            </a:pPr>
            <a:r>
              <a:rPr lang="tr-TR" sz="1400" dirty="0" smtClean="0"/>
              <a:t>Root causes and challenges</a:t>
            </a:r>
            <a:endParaRPr lang="tr-TR" sz="1400" dirty="0"/>
          </a:p>
        </p:txBody>
      </p:sp>
      <p:sp>
        <p:nvSpPr>
          <p:cNvPr id="5" name="Slide Number Placeholder 4"/>
          <p:cNvSpPr>
            <a:spLocks noGrp="1"/>
          </p:cNvSpPr>
          <p:nvPr>
            <p:ph type="sldNum" sz="quarter" idx="12"/>
          </p:nvPr>
        </p:nvSpPr>
        <p:spPr/>
        <p:txBody>
          <a:bodyPr/>
          <a:lstStyle/>
          <a:p>
            <a:fld id="{F302176B-0E47-46AC-8F43-DAB4B8A37D06}" type="slidenum">
              <a:rPr lang="tr-TR" smtClean="0"/>
              <a:t>8</a:t>
            </a:fld>
            <a:endParaRPr lang="tr-TR"/>
          </a:p>
        </p:txBody>
      </p:sp>
      <p:sp>
        <p:nvSpPr>
          <p:cNvPr id="4" name="TextBox 3"/>
          <p:cNvSpPr txBox="1"/>
          <p:nvPr/>
        </p:nvSpPr>
        <p:spPr>
          <a:xfrm>
            <a:off x="1907704" y="1124744"/>
            <a:ext cx="5429948" cy="400110"/>
          </a:xfrm>
          <a:prstGeom prst="rect">
            <a:avLst/>
          </a:prstGeom>
          <a:noFill/>
        </p:spPr>
        <p:txBody>
          <a:bodyPr wrap="none" rtlCol="0">
            <a:spAutoFit/>
          </a:bodyPr>
          <a:lstStyle/>
          <a:p>
            <a:r>
              <a:rPr lang="tr-TR" sz="2000" spc="-100" dirty="0">
                <a:solidFill>
                  <a:schemeClr val="tx2"/>
                </a:solidFill>
                <a:latin typeface="+mj-lt"/>
                <a:ea typeface="+mj-ea"/>
                <a:cs typeface="+mj-cs"/>
              </a:rPr>
              <a:t>A syngery between qualitative and quantitative data </a:t>
            </a:r>
            <a:endParaRPr lang="en-US" sz="2000" spc="-100" dirty="0">
              <a:solidFill>
                <a:schemeClr val="tx2"/>
              </a:solidFill>
              <a:latin typeface="+mj-lt"/>
              <a:ea typeface="+mj-ea"/>
              <a:cs typeface="+mj-cs"/>
            </a:endParaRPr>
          </a:p>
        </p:txBody>
      </p:sp>
    </p:spTree>
    <p:extLst>
      <p:ext uri="{BB962C8B-B14F-4D97-AF65-F5344CB8AC3E}">
        <p14:creationId xmlns:p14="http://schemas.microsoft.com/office/powerpoint/2010/main" val="371024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3543672"/>
          </a:xfrm>
        </p:spPr>
        <p:txBody>
          <a:bodyPr>
            <a:normAutofit/>
          </a:bodyPr>
          <a:lstStyle/>
          <a:p>
            <a:r>
              <a:rPr lang="tr-TR" dirty="0"/>
              <a:t/>
            </a:r>
            <a:br>
              <a:rPr lang="tr-TR" dirty="0"/>
            </a:br>
            <a:r>
              <a:rPr lang="tr-TR" dirty="0" smtClean="0"/>
              <a:t/>
            </a:r>
            <a:br>
              <a:rPr lang="tr-TR" dirty="0" smtClean="0"/>
            </a:br>
            <a:r>
              <a:rPr lang="tr-TR" dirty="0" smtClean="0"/>
              <a:t>II: DETAILS OF THE </a:t>
            </a:r>
            <a:r>
              <a:rPr lang="en-US" cap="small" dirty="0" smtClean="0"/>
              <a:t>OPAAW SURVEY</a:t>
            </a:r>
            <a:r>
              <a:rPr lang="en-US" dirty="0"/>
              <a:t/>
            </a:r>
            <a:br>
              <a:rPr lang="en-US" dirty="0"/>
            </a:br>
            <a:endParaRPr lang="en-US" dirty="0"/>
          </a:p>
        </p:txBody>
      </p:sp>
      <p:sp>
        <p:nvSpPr>
          <p:cNvPr id="5" name="Content Placeholder 3"/>
          <p:cNvSpPr txBox="1">
            <a:spLocks/>
          </p:cNvSpPr>
          <p:nvPr/>
        </p:nvSpPr>
        <p:spPr>
          <a:xfrm>
            <a:off x="467544" y="476672"/>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a:p>
        </p:txBody>
      </p:sp>
      <p:sp>
        <p:nvSpPr>
          <p:cNvPr id="4" name="Slide Number Placeholder 3"/>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2412206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1672</Words>
  <Application>Microsoft Office PowerPoint</Application>
  <PresentationFormat>On-screen Show (4:3)</PresentationFormat>
  <Paragraphs>303</Paragraphs>
  <Slides>37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Aharoni</vt:lpstr>
      <vt:lpstr>Arial</vt:lpstr>
      <vt:lpstr>Calibri</vt:lpstr>
      <vt:lpstr>Cambria</vt:lpstr>
      <vt:lpstr>Constantia</vt:lpstr>
      <vt:lpstr>Courier New</vt:lpstr>
      <vt:lpstr>Palatino Linotype</vt:lpstr>
      <vt:lpstr>Times New Roman</vt:lpstr>
      <vt:lpstr>Wingdings</vt:lpstr>
      <vt:lpstr>Clarity</vt:lpstr>
      <vt:lpstr>PowerPoint Presentation</vt:lpstr>
      <vt:lpstr>Outline</vt:lpstr>
      <vt:lpstr>  I. INTRODUCTION </vt:lpstr>
      <vt:lpstr>Why there is need for OPAAW Survey? </vt:lpstr>
      <vt:lpstr>Why the need for a unified mechanism? </vt:lpstr>
      <vt:lpstr>Proposed tools for a unified mechanism</vt:lpstr>
      <vt:lpstr>Triangulation: Reports and Survey  </vt:lpstr>
      <vt:lpstr>Triangulation: Reports and Survey  </vt:lpstr>
      <vt:lpstr>  II: DETAILS OF THE OPAAW SURVEY </vt:lpstr>
      <vt:lpstr>OPAAW Survey: Introduction</vt:lpstr>
      <vt:lpstr>Structure of the Survey</vt:lpstr>
      <vt:lpstr>Part A.1: Questions on Policy Measures</vt:lpstr>
      <vt:lpstr>Part A.2: Questions on Indicators</vt:lpstr>
      <vt:lpstr>Part B: Questions on Diagnostics (best-practices, challenges etc.)</vt:lpstr>
      <vt:lpstr>An example question</vt:lpstr>
      <vt:lpstr>Progress Does Not Come by Chance</vt:lpstr>
      <vt:lpstr>Response Categories</vt:lpstr>
      <vt:lpstr>OPAAW Index: Weights</vt:lpstr>
      <vt:lpstr>OPAAW Index: Results</vt:lpstr>
      <vt:lpstr>A Hypothetical Example: Country Orange </vt:lpstr>
      <vt:lpstr>  Part III. IMPLEMENTATION</vt:lpstr>
      <vt:lpstr>Framework of the Survey </vt:lpstr>
      <vt:lpstr>Framework of the Survey </vt:lpstr>
      <vt:lpstr>PowerPoint Presentation</vt:lpstr>
      <vt:lpstr>PowerPoint Presentation</vt:lpstr>
      <vt:lpstr>PowerPoint Presentation</vt:lpstr>
      <vt:lpstr>PowerPoint Presentation</vt:lpstr>
      <vt:lpstr>SUCCESS STORIES FROM SELECTED OIC COUNTRIES ON WOMEN ENTREPRENEURSHIP INITIATIVES TOWARDS ECONOMIC EMPOWERMENT</vt:lpstr>
      <vt:lpstr>PowerPoint Presentation</vt:lpstr>
      <vt:lpstr>Health:</vt:lpstr>
      <vt:lpstr>Framework of the Survey </vt:lpstr>
      <vt:lpstr>Conluding Remarks: Key Elements for a Successful Implementation</vt:lpstr>
      <vt:lpstr>NEXT STEPS: </vt:lpstr>
      <vt:lpstr>NEXT STEPS: </vt:lpstr>
      <vt:lpstr>IMPORTANT SUGGESTIONS! </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OIC GUIDELINES FOR A UNIFIED REPORTING AND MEASUREMENT OF OPAAW: National Progress Reports and OPAAW Survey</dc:title>
  <dc:creator>Cem Tintin</dc:creator>
  <cp:lastModifiedBy>Cem Tintin</cp:lastModifiedBy>
  <cp:revision>44</cp:revision>
  <cp:lastPrinted>2017-12-15T07:50:08Z</cp:lastPrinted>
  <dcterms:created xsi:type="dcterms:W3CDTF">2017-12-12T07:55:54Z</dcterms:created>
  <dcterms:modified xsi:type="dcterms:W3CDTF">2019-09-16T06:59:27Z</dcterms:modified>
</cp:coreProperties>
</file>